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91" r:id="rId4"/>
    <p:sldId id="285" r:id="rId5"/>
    <p:sldId id="292" r:id="rId6"/>
    <p:sldId id="284" r:id="rId7"/>
    <p:sldId id="293" r:id="rId8"/>
    <p:sldId id="279" r:id="rId9"/>
    <p:sldId id="299" r:id="rId10"/>
    <p:sldId id="280" r:id="rId11"/>
    <p:sldId id="286" r:id="rId12"/>
    <p:sldId id="304" r:id="rId13"/>
    <p:sldId id="305" r:id="rId14"/>
    <p:sldId id="308" r:id="rId15"/>
    <p:sldId id="309" r:id="rId16"/>
    <p:sldId id="306" r:id="rId17"/>
    <p:sldId id="307" r:id="rId18"/>
    <p:sldId id="297" r:id="rId19"/>
    <p:sldId id="300" r:id="rId20"/>
    <p:sldId id="303" r:id="rId21"/>
    <p:sldId id="302" r:id="rId22"/>
    <p:sldId id="320" r:id="rId23"/>
    <p:sldId id="321" r:id="rId24"/>
    <p:sldId id="322" r:id="rId25"/>
    <p:sldId id="323" r:id="rId26"/>
    <p:sldId id="325" r:id="rId27"/>
    <p:sldId id="326" r:id="rId28"/>
    <p:sldId id="327" r:id="rId29"/>
    <p:sldId id="328" r:id="rId30"/>
    <p:sldId id="283" r:id="rId31"/>
    <p:sldId id="298" r:id="rId32"/>
    <p:sldId id="273" r:id="rId33"/>
    <p:sldId id="270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ADAC5BD-04F1-4478-9C31-8EB1267FC67E}">
          <p14:sldIdLst>
            <p14:sldId id="256"/>
            <p14:sldId id="257"/>
            <p14:sldId id="291"/>
            <p14:sldId id="285"/>
            <p14:sldId id="292"/>
            <p14:sldId id="284"/>
            <p14:sldId id="293"/>
            <p14:sldId id="279"/>
            <p14:sldId id="299"/>
            <p14:sldId id="280"/>
            <p14:sldId id="286"/>
            <p14:sldId id="304"/>
            <p14:sldId id="305"/>
            <p14:sldId id="308"/>
            <p14:sldId id="309"/>
            <p14:sldId id="306"/>
            <p14:sldId id="307"/>
            <p14:sldId id="297"/>
            <p14:sldId id="300"/>
            <p14:sldId id="303"/>
            <p14:sldId id="302"/>
            <p14:sldId id="320"/>
            <p14:sldId id="321"/>
            <p14:sldId id="322"/>
            <p14:sldId id="323"/>
            <p14:sldId id="325"/>
            <p14:sldId id="326"/>
            <p14:sldId id="327"/>
            <p14:sldId id="328"/>
            <p14:sldId id="283"/>
            <p14:sldId id="298"/>
            <p14:sldId id="273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29B"/>
    <a:srgbClr val="C125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668" y="138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F611A-7F5B-472D-9E82-3E69C7BB8D0B}" type="datetimeFigureOut">
              <a:rPr lang="ru-RU" smtClean="0"/>
              <a:t>20.05.2020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2EEAB-0B9F-4D35-9A80-6418898BD9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784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CC38D-3BCF-453D-B84E-1E9E511ABB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0461" y="2456761"/>
            <a:ext cx="4337893" cy="1331778"/>
          </a:xfrm>
        </p:spPr>
        <p:txBody>
          <a:bodyPr anchor="b">
            <a:normAutofit/>
          </a:bodyPr>
          <a:lstStyle>
            <a:lvl1pPr algn="ctr"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/>
              <a:t>Удаление шумов в изображении методом </a:t>
            </a:r>
            <a:r>
              <a:rPr lang="en-US" dirty="0"/>
              <a:t>BM3D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02CAE-003E-4AD1-97B5-66771253DA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39486" y="5420300"/>
            <a:ext cx="4158868" cy="925417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#</a:t>
            </a:r>
            <a:r>
              <a:rPr lang="ru-RU" dirty="0" err="1"/>
              <a:t>ОбработкаИзображений</a:t>
            </a:r>
            <a:endParaRPr lang="ru-RU" dirty="0"/>
          </a:p>
          <a:p>
            <a:r>
              <a:rPr lang="en-US" dirty="0"/>
              <a:t>#</a:t>
            </a:r>
            <a:r>
              <a:rPr lang="ru-RU" dirty="0" err="1"/>
              <a:t>ПоискСхожестиНаИзображени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1DEF3-51F4-408E-9602-A4CBC567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26" y="6492875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14 мая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B79EA-9719-4835-9AF8-9075506B1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3474" y="6492876"/>
            <a:ext cx="2057400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8260CA85-999C-4D38-B021-5E00229AF6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97" y="192024"/>
            <a:ext cx="810223" cy="11079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4EF576-D059-40EE-B7DF-948D52321004}"/>
              </a:ext>
            </a:extLst>
          </p:cNvPr>
          <p:cNvSpPr txBox="1"/>
          <p:nvPr userDrawn="1"/>
        </p:nvSpPr>
        <p:spPr>
          <a:xfrm>
            <a:off x="5048479" y="192024"/>
            <a:ext cx="392178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b="1" dirty="0">
                <a:solidFill>
                  <a:schemeClr val="bg1">
                    <a:lumMod val="65000"/>
                  </a:schemeClr>
                </a:solidFill>
              </a:rPr>
              <a:t>ПОЛИТЕХ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</a:rPr>
              <a:t>Санкт-Петербургский 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</a:rPr>
              <a:t>Политехнический университет</a:t>
            </a:r>
          </a:p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</a:rPr>
              <a:t>Петра Великого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569BCB-98F1-42D7-B302-21DF88B75289}"/>
              </a:ext>
            </a:extLst>
          </p:cNvPr>
          <p:cNvSpPr txBox="1"/>
          <p:nvPr userDrawn="1"/>
        </p:nvSpPr>
        <p:spPr>
          <a:xfrm>
            <a:off x="4839485" y="1542361"/>
            <a:ext cx="24567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 smtClean="0">
                <a:solidFill>
                  <a:schemeClr val="bg1"/>
                </a:solidFill>
              </a:rPr>
              <a:t>Студент</a:t>
            </a:r>
            <a:r>
              <a:rPr lang="en-US" sz="1350" dirty="0" smtClean="0">
                <a:solidFill>
                  <a:schemeClr val="bg1"/>
                </a:solidFill>
              </a:rPr>
              <a:t>:</a:t>
            </a:r>
            <a:r>
              <a:rPr lang="ru-RU" sz="1350" dirty="0" smtClean="0">
                <a:solidFill>
                  <a:schemeClr val="bg1"/>
                </a:solidFill>
              </a:rPr>
              <a:t> Чепулис</a:t>
            </a:r>
            <a:r>
              <a:rPr lang="ru-RU" sz="1350" baseline="0" dirty="0" smtClean="0">
                <a:solidFill>
                  <a:schemeClr val="bg1"/>
                </a:solidFill>
              </a:rPr>
              <a:t> Михаил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65374D-B4AC-440C-AC1E-5F8694A5AC30}"/>
              </a:ext>
            </a:extLst>
          </p:cNvPr>
          <p:cNvSpPr txBox="1"/>
          <p:nvPr userDrawn="1"/>
        </p:nvSpPr>
        <p:spPr>
          <a:xfrm>
            <a:off x="7013474" y="1561902"/>
            <a:ext cx="19848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>
                <a:solidFill>
                  <a:schemeClr val="bg1"/>
                </a:solidFill>
              </a:rPr>
              <a:t>Группа </a:t>
            </a:r>
            <a:r>
              <a:rPr lang="ru-RU" sz="1350" dirty="0" smtClean="0">
                <a:solidFill>
                  <a:schemeClr val="bg1"/>
                </a:solidFill>
              </a:rPr>
              <a:t>36300101/60201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72C68-C4E4-40FD-857C-A38D950DFB6E}"/>
              </a:ext>
            </a:extLst>
          </p:cNvPr>
          <p:cNvSpPr txBox="1"/>
          <p:nvPr userDrawn="1"/>
        </p:nvSpPr>
        <p:spPr>
          <a:xfrm>
            <a:off x="5308093" y="4245646"/>
            <a:ext cx="376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кафедра прикладная математика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499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1DEF3-51F4-408E-9602-A4CBC567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26" y="6492875"/>
            <a:ext cx="20574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14 мая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B79EA-9719-4835-9AF8-9075506B1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3474" y="6492876"/>
            <a:ext cx="20574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65374D-B4AC-440C-AC1E-5F8694A5AC30}"/>
              </a:ext>
            </a:extLst>
          </p:cNvPr>
          <p:cNvSpPr txBox="1"/>
          <p:nvPr userDrawn="1"/>
        </p:nvSpPr>
        <p:spPr>
          <a:xfrm>
            <a:off x="7296247" y="1561902"/>
            <a:ext cx="17021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>
                <a:solidFill>
                  <a:schemeClr val="bg1"/>
                </a:solidFill>
              </a:rPr>
              <a:t>Группа 43601</a:t>
            </a:r>
            <a:r>
              <a:rPr lang="en-US" sz="1350" dirty="0">
                <a:solidFill>
                  <a:schemeClr val="bg1"/>
                </a:solidFill>
              </a:rPr>
              <a:t>/</a:t>
            </a:r>
            <a:r>
              <a:rPr lang="ru-RU" sz="1350" dirty="0">
                <a:solidFill>
                  <a:schemeClr val="bg1"/>
                </a:solidFill>
              </a:rPr>
              <a:t>2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72C68-C4E4-40FD-857C-A38D950DFB6E}"/>
              </a:ext>
            </a:extLst>
          </p:cNvPr>
          <p:cNvSpPr txBox="1"/>
          <p:nvPr userDrawn="1"/>
        </p:nvSpPr>
        <p:spPr>
          <a:xfrm>
            <a:off x="5308093" y="4245646"/>
            <a:ext cx="376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кафедра прикладная математика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BEAF0-DC31-47F5-A1A3-A97C4ABC2A27}"/>
              </a:ext>
            </a:extLst>
          </p:cNvPr>
          <p:cNvSpPr txBox="1"/>
          <p:nvPr userDrawn="1"/>
        </p:nvSpPr>
        <p:spPr>
          <a:xfrm>
            <a:off x="6830784" y="96919"/>
            <a:ext cx="23132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кафедра прикладная математика</a:t>
            </a:r>
            <a:endParaRPr lang="en-US" sz="105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3152630" y="152812"/>
            <a:ext cx="3678154" cy="755735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3888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1DEF3-51F4-408E-9602-A4CBC567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" y="6492875"/>
            <a:ext cx="908891" cy="365125"/>
          </a:xfrm>
        </p:spPr>
        <p:txBody>
          <a:bodyPr/>
          <a:lstStyle>
            <a:lvl1pPr>
              <a:defRPr sz="75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14 мая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B79EA-9719-4835-9AF8-9075506B1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3474" y="6492876"/>
            <a:ext cx="20574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65374D-B4AC-440C-AC1E-5F8694A5AC30}"/>
              </a:ext>
            </a:extLst>
          </p:cNvPr>
          <p:cNvSpPr txBox="1"/>
          <p:nvPr userDrawn="1"/>
        </p:nvSpPr>
        <p:spPr>
          <a:xfrm>
            <a:off x="7296247" y="1561902"/>
            <a:ext cx="17021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>
                <a:solidFill>
                  <a:schemeClr val="bg1"/>
                </a:solidFill>
              </a:rPr>
              <a:t>Группа 43601</a:t>
            </a:r>
            <a:r>
              <a:rPr lang="en-US" sz="1350" dirty="0">
                <a:solidFill>
                  <a:schemeClr val="bg1"/>
                </a:solidFill>
              </a:rPr>
              <a:t>/</a:t>
            </a:r>
            <a:r>
              <a:rPr lang="ru-RU" sz="1350" dirty="0">
                <a:solidFill>
                  <a:schemeClr val="bg1"/>
                </a:solidFill>
              </a:rPr>
              <a:t>2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72C68-C4E4-40FD-857C-A38D950DFB6E}"/>
              </a:ext>
            </a:extLst>
          </p:cNvPr>
          <p:cNvSpPr txBox="1"/>
          <p:nvPr userDrawn="1"/>
        </p:nvSpPr>
        <p:spPr>
          <a:xfrm>
            <a:off x="5308093" y="4245646"/>
            <a:ext cx="376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кафедра прикладная математика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BEAF0-DC31-47F5-A1A3-A97C4ABC2A27}"/>
              </a:ext>
            </a:extLst>
          </p:cNvPr>
          <p:cNvSpPr txBox="1"/>
          <p:nvPr userDrawn="1"/>
        </p:nvSpPr>
        <p:spPr>
          <a:xfrm>
            <a:off x="3743307" y="104047"/>
            <a:ext cx="525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кафедра прикладная математика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D6F8E9-4670-489E-93D0-299604AC8CE5}"/>
              </a:ext>
            </a:extLst>
          </p:cNvPr>
          <p:cNvSpPr txBox="1"/>
          <p:nvPr userDrawn="1"/>
        </p:nvSpPr>
        <p:spPr>
          <a:xfrm>
            <a:off x="1" y="5739789"/>
            <a:ext cx="90889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кафедра</a:t>
            </a:r>
          </a:p>
          <a:p>
            <a:r>
              <a:rPr lang="ru-RU" sz="1050" dirty="0">
                <a:solidFill>
                  <a:schemeClr val="bg1"/>
                </a:solidFill>
              </a:rPr>
              <a:t>прикладная</a:t>
            </a:r>
          </a:p>
          <a:p>
            <a:r>
              <a:rPr lang="ru-RU" sz="1050" dirty="0">
                <a:solidFill>
                  <a:schemeClr val="bg1"/>
                </a:solidFill>
              </a:rPr>
              <a:t>математика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067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50EEEE-94E4-40E3-BA54-B206AEDE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832" y="2697125"/>
            <a:ext cx="4615379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Название темы презентации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F05EF-F439-46EB-96C9-024F4754B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9410" y="5167311"/>
            <a:ext cx="3635566" cy="1009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Ключевые слова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2D52B-EF6E-43C7-A537-73FCF39ED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14 мая 2020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76155-1505-4342-A1F8-412CB97B8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F7668-E554-4BB7-BE89-3184509FF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gif"/><Relationship Id="rId5" Type="http://schemas.openxmlformats.org/officeDocument/2006/relationships/image" Target="../media/image60.gif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hyperlink" Target="https://vk.com/doc38035266_542314523?hash=ef1a1101dd5ae2296a&amp;dl=dd397bbd93e0bda57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83D7D-BC4C-40F3-A9EB-1E4A8672E0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Naïve Online Risk Minimization Algorithm (NORMA)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1F0BA-C51F-4225-9261-AEB8101E1D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70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10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Настройка параметров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8374" y="1039100"/>
                <a:ext cx="8675077" cy="280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Настраиваемые параметры: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/>
                  <a:t>Параметры ядра (если есть):</a:t>
                </a:r>
                <a:r>
                  <a:rPr lang="en-US" dirty="0" smtClean="0"/>
                  <a:t> </a:t>
                </a:r>
                <a:endParaRPr lang="ru-RU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/>
                  <a:t>Параметр </a:t>
                </a:r>
                <a:r>
                  <a:rPr lang="ru-RU" dirty="0"/>
                  <a:t>регуляризации: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r>
                  <a:rPr lang="ru-RU" dirty="0" smtClean="0">
                    <a:ea typeface="Cambria Math" panose="02040503050406030204" pitchFamily="18" charset="0"/>
                  </a:rPr>
                  <a:t>Зафиксированные параметры:</a:t>
                </a:r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>
                    <a:ea typeface="Cambria Math" panose="02040503050406030204" pitchFamily="18" charset="0"/>
                  </a:rPr>
                  <a:t>Начальное значение скорости обучения: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ru-RU" dirty="0" smtClean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ea typeface="Cambria Math" panose="02040503050406030204" pitchFamily="18" charset="0"/>
                  </a:rPr>
                  <a:t>Скорость обучения</a:t>
                </a:r>
                <a:r>
                  <a:rPr lang="ru-RU" dirty="0">
                    <a:ea typeface="Cambria Math" panose="02040503050406030204" pitchFamily="18" charset="0"/>
                  </a:rPr>
                  <a:t>:</a:t>
                </a:r>
                <a:r>
                  <a:rPr lang="ru-RU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b="0" dirty="0" smtClean="0"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ea typeface="Cambria Math" panose="02040503050406030204" pitchFamily="18" charset="0"/>
                  </a:rPr>
                  <a:t>Параметры функции потерь: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endParaRPr lang="ru-RU" dirty="0" smtClean="0">
                  <a:ea typeface="Cambria Math" panose="02040503050406030204" pitchFamily="18" charset="0"/>
                </a:endParaRPr>
              </a:p>
              <a:p>
                <a:r>
                  <a:rPr lang="ru-RU" dirty="0" smtClean="0">
                    <a:ea typeface="Cambria Math" panose="02040503050406030204" pitchFamily="18" charset="0"/>
                  </a:rPr>
                  <a:t>Настройка производится перебором по сетке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74" y="1039100"/>
                <a:ext cx="8675077" cy="2801986"/>
              </a:xfrm>
              <a:prstGeom prst="rect">
                <a:avLst/>
              </a:prstGeom>
              <a:blipFill>
                <a:blip r:embed="rId2"/>
                <a:stretch>
                  <a:fillRect l="-632" t="-1087" b="-23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4243896"/>
            <a:ext cx="3170324" cy="23777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938088" y="3874564"/>
                <a:ext cx="3205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=10000</m:t>
                    </m:r>
                  </m:oMath>
                </a14:m>
                <a:r>
                  <a:rPr lang="en-US" dirty="0" smtClean="0"/>
                  <a:t> – </a:t>
                </a:r>
                <a:r>
                  <a:rPr lang="ru-RU" dirty="0" smtClean="0"/>
                  <a:t>плохая настройка</a:t>
                </a:r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088" y="3874564"/>
                <a:ext cx="3205686" cy="369332"/>
              </a:xfrm>
              <a:prstGeom prst="rect">
                <a:avLst/>
              </a:prstGeom>
              <a:blipFill>
                <a:blip r:embed="rId4"/>
                <a:stretch>
                  <a:fillRect t="-10000" r="-951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71" y="4245991"/>
            <a:ext cx="3167529" cy="2375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997296" y="3874564"/>
                <a:ext cx="28137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–</a:t>
                </a:r>
                <a:r>
                  <a:rPr lang="ru-RU" dirty="0" smtClean="0"/>
                  <a:t>хорошая настройка</a:t>
                </a:r>
                <a:endParaRPr lang="ru-RU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96" y="3874564"/>
                <a:ext cx="2813784" cy="369332"/>
              </a:xfrm>
              <a:prstGeom prst="rect">
                <a:avLst/>
              </a:prstGeom>
              <a:blipFill>
                <a:blip r:embed="rId6"/>
                <a:stretch>
                  <a:fillRect t="-10000" r="-1302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00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11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классификации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12800" y="1356659"/>
                <a:ext cx="7715623" cy="1684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Выбор ядра: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/>
                  <a:t>Линейно разделимые классы – Линейное ядро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Л</a:t>
                </a:r>
                <a:r>
                  <a:rPr lang="ru-RU" dirty="0" smtClean="0"/>
                  <a:t>инейно неразделимые классы </a:t>
                </a:r>
                <a:r>
                  <a:rPr lang="ru-RU" dirty="0"/>
                  <a:t>– </a:t>
                </a:r>
                <a:r>
                  <a:rPr lang="ru-RU" dirty="0" smtClean="0"/>
                  <a:t>Гауссово ядро</a:t>
                </a:r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1356659"/>
                <a:ext cx="7715623" cy="1684307"/>
              </a:xfrm>
              <a:prstGeom prst="rect">
                <a:avLst/>
              </a:prstGeom>
              <a:blipFill>
                <a:blip r:embed="rId2"/>
                <a:stretch>
                  <a:fillRect l="-632" t="-2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70966" y="3550024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Линейно разделимые классы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082989" y="3550024"/>
            <a:ext cx="344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Линейно неразделимые классы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34" y="3999753"/>
            <a:ext cx="1830792" cy="137309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106" y="3999753"/>
            <a:ext cx="1822823" cy="136711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141" y="3999753"/>
            <a:ext cx="1822824" cy="136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4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классификации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36279" y="1402477"/>
            <a:ext cx="235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Разделяющая </a:t>
            </a:r>
            <a:r>
              <a:rPr lang="ru-RU" dirty="0"/>
              <a:t>линия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Таблица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2620423"/>
                  </p:ext>
                </p:extLst>
              </p:nvPr>
            </p:nvGraphicFramePr>
            <p:xfrm>
              <a:off x="5871924" y="4786601"/>
              <a:ext cx="2868705" cy="9067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56235">
                      <a:extLst>
                        <a:ext uri="{9D8B030D-6E8A-4147-A177-3AD203B41FA5}">
                          <a16:colId xmlns:a16="http://schemas.microsoft.com/office/drawing/2014/main" val="2029643797"/>
                        </a:ext>
                      </a:extLst>
                    </a:gridCol>
                    <a:gridCol w="956235">
                      <a:extLst>
                        <a:ext uri="{9D8B030D-6E8A-4147-A177-3AD203B41FA5}">
                          <a16:colId xmlns:a16="http://schemas.microsoft.com/office/drawing/2014/main" val="2705295681"/>
                        </a:ext>
                      </a:extLst>
                    </a:gridCol>
                    <a:gridCol w="956235">
                      <a:extLst>
                        <a:ext uri="{9D8B030D-6E8A-4147-A177-3AD203B41FA5}">
                          <a16:colId xmlns:a16="http://schemas.microsoft.com/office/drawing/2014/main" val="2023673658"/>
                        </a:ext>
                      </a:extLst>
                    </a:gridCol>
                  </a:tblGrid>
                  <a:tr h="246793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Параметры</a:t>
                          </a:r>
                          <a:r>
                            <a:rPr lang="ru-RU" baseline="0" dirty="0" smtClean="0"/>
                            <a:t> машины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813963"/>
                      </a:ext>
                    </a:extLst>
                  </a:tr>
                  <a:tr h="25312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smtClean="0">
                                    <a:latin typeface="Cambria Math" panose="02040503050406030204" pitchFamily="18" charset="0"/>
                                  </a:rPr>
                                  <m:t>С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smtClean="0"/>
                            <a:t>Ядро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2107106"/>
                      </a:ext>
                    </a:extLst>
                  </a:tr>
                  <a:tr h="253121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6.4</m:t>
                                </m:r>
                              </m:oMath>
                            </m:oMathPara>
                          </a14:m>
                          <a:endPara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  <m:t>009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 smtClean="0"/>
                            <a:t>Линейное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89501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Таблица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2620423"/>
                  </p:ext>
                </p:extLst>
              </p:nvPr>
            </p:nvGraphicFramePr>
            <p:xfrm>
              <a:off x="5871924" y="4786601"/>
              <a:ext cx="2868705" cy="9067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56235">
                      <a:extLst>
                        <a:ext uri="{9D8B030D-6E8A-4147-A177-3AD203B41FA5}">
                          <a16:colId xmlns:a16="http://schemas.microsoft.com/office/drawing/2014/main" val="2029643797"/>
                        </a:ext>
                      </a:extLst>
                    </a:gridCol>
                    <a:gridCol w="956235">
                      <a:extLst>
                        <a:ext uri="{9D8B030D-6E8A-4147-A177-3AD203B41FA5}">
                          <a16:colId xmlns:a16="http://schemas.microsoft.com/office/drawing/2014/main" val="2705295681"/>
                        </a:ext>
                      </a:extLst>
                    </a:gridCol>
                    <a:gridCol w="956235">
                      <a:extLst>
                        <a:ext uri="{9D8B030D-6E8A-4147-A177-3AD203B41FA5}">
                          <a16:colId xmlns:a16="http://schemas.microsoft.com/office/drawing/2014/main" val="2023673658"/>
                        </a:ext>
                      </a:extLst>
                    </a:gridCol>
                  </a:tblGrid>
                  <a:tr h="29718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Параметры</a:t>
                          </a:r>
                          <a:r>
                            <a:rPr lang="ru-RU" baseline="0" dirty="0" smtClean="0"/>
                            <a:t> машины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8139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637" t="-100000" r="-201274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637" t="-100000" r="-101274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smtClean="0"/>
                            <a:t>Ядро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21071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637" t="-200000" r="-201274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637" t="-200000" r="-101274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 smtClean="0"/>
                            <a:t>Линейное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89501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51435" y="1402477"/>
                <a:ext cx="442258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Рассмотрим два класса</a:t>
                </a:r>
                <a:r>
                  <a:rPr lang="en-US" dirty="0" smtClean="0"/>
                  <a:t> c</a:t>
                </a:r>
                <a:r>
                  <a:rPr lang="ru-RU" dirty="0" smtClean="0"/>
                  <a:t> нормальным законом распределения с нулевой корреляцией</a:t>
                </a:r>
              </a:p>
              <a:p>
                <a:r>
                  <a:rPr lang="ru-RU" dirty="0" smtClean="0"/>
                  <a:t>Второй класс смещён относительно первого на </a:t>
                </a:r>
                <a:r>
                  <a:rPr lang="en-US" dirty="0" smtClean="0"/>
                  <a:t>(10, 10)</a:t>
                </a:r>
                <a:r>
                  <a:rPr lang="ru-RU" dirty="0" smtClean="0"/>
                  <a:t> </a:t>
                </a:r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(0, 0, 1, 1,0)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(10 10, 1,1,0)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ru-RU" dirty="0" smtClean="0"/>
                  <a:t>Несмотря на то, что разделяющая прямая редуцированного классификатора смещена относительно обычного, оба этих классификатора показывают одинаковую точность и на тренировочной и на тестовой выборках. Однако, во втором почти в 2 раза меньше опорных векторов.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35" y="1402477"/>
                <a:ext cx="4422589" cy="4524315"/>
              </a:xfrm>
              <a:prstGeom prst="rect">
                <a:avLst/>
              </a:prstGeom>
              <a:blipFill>
                <a:blip r:embed="rId3"/>
                <a:stretch>
                  <a:fillRect l="-1241" t="-674" r="-1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924" y="1870421"/>
            <a:ext cx="2605741" cy="195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1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en-US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13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классификации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4399" y="3876234"/>
            <a:ext cx="311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Значение коэффициентов на каждом шаге обучения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5192398" y="3849822"/>
                <a:ext cx="323442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/>
                  <a:t>Значение коэффициентов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на </a:t>
                </a:r>
                <a:r>
                  <a:rPr lang="ru-RU" dirty="0"/>
                  <a:t>каждом шаге обучения</a:t>
                </a: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98" y="3849822"/>
                <a:ext cx="3234426" cy="646331"/>
              </a:xfrm>
              <a:prstGeom prst="rect">
                <a:avLst/>
              </a:prstGeom>
              <a:blipFill>
                <a:blip r:embed="rId2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792" y="4459306"/>
            <a:ext cx="2417984" cy="181348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9" y="4496153"/>
            <a:ext cx="2635624" cy="1976718"/>
          </a:xfrm>
          <a:prstGeom prst="rect">
            <a:avLst/>
          </a:prstGeom>
        </p:spPr>
      </p:pic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883705"/>
              </p:ext>
            </p:extLst>
          </p:nvPr>
        </p:nvGraphicFramePr>
        <p:xfrm>
          <a:off x="762870" y="1739118"/>
          <a:ext cx="7663954" cy="14927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0378">
                  <a:extLst>
                    <a:ext uri="{9D8B030D-6E8A-4147-A177-3AD203B41FA5}">
                      <a16:colId xmlns:a16="http://schemas.microsoft.com/office/drawing/2014/main" val="4075045427"/>
                    </a:ext>
                  </a:extLst>
                </a:gridCol>
                <a:gridCol w="1675391">
                  <a:extLst>
                    <a:ext uri="{9D8B030D-6E8A-4147-A177-3AD203B41FA5}">
                      <a16:colId xmlns:a16="http://schemas.microsoft.com/office/drawing/2014/main" val="2053285083"/>
                    </a:ext>
                  </a:extLst>
                </a:gridCol>
                <a:gridCol w="1605690">
                  <a:extLst>
                    <a:ext uri="{9D8B030D-6E8A-4147-A177-3AD203B41FA5}">
                      <a16:colId xmlns:a16="http://schemas.microsoft.com/office/drawing/2014/main" val="1589425910"/>
                    </a:ext>
                  </a:extLst>
                </a:gridCol>
                <a:gridCol w="2922495">
                  <a:extLst>
                    <a:ext uri="{9D8B030D-6E8A-4147-A177-3AD203B41FA5}">
                      <a16:colId xmlns:a16="http://schemas.microsoft.com/office/drawing/2014/main" val="3991517820"/>
                    </a:ext>
                  </a:extLst>
                </a:gridCol>
              </a:tblGrid>
              <a:tr h="290275">
                <a:tc gridSpan="4"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Точность классификации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219042"/>
                  </a:ext>
                </a:extLst>
              </a:tr>
              <a:tr h="33038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Тренировочная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Тестовая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Число опорных векторов</a:t>
                      </a:r>
                      <a:r>
                        <a:rPr lang="ru-RU" baseline="0" dirty="0" smtClean="0"/>
                        <a:t> (всего 80)</a:t>
                      </a: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889111"/>
                  </a:ext>
                </a:extLst>
              </a:tr>
              <a:tr h="36222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Классификатор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0.99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47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3963"/>
                  </a:ext>
                </a:extLst>
              </a:tr>
              <a:tr h="36222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Редуцированный классификатор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0.99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281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5373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ru-RU" dirty="0"/>
              <a:t>4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классификации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36279" y="1402477"/>
            <a:ext cx="235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Разделяющая </a:t>
            </a:r>
            <a:r>
              <a:rPr lang="ru-RU" dirty="0"/>
              <a:t>линия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Таблица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301668"/>
                  </p:ext>
                </p:extLst>
              </p:nvPr>
            </p:nvGraphicFramePr>
            <p:xfrm>
              <a:off x="5871924" y="4786601"/>
              <a:ext cx="2868705" cy="9067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56235">
                      <a:extLst>
                        <a:ext uri="{9D8B030D-6E8A-4147-A177-3AD203B41FA5}">
                          <a16:colId xmlns:a16="http://schemas.microsoft.com/office/drawing/2014/main" val="2029643797"/>
                        </a:ext>
                      </a:extLst>
                    </a:gridCol>
                    <a:gridCol w="956235">
                      <a:extLst>
                        <a:ext uri="{9D8B030D-6E8A-4147-A177-3AD203B41FA5}">
                          <a16:colId xmlns:a16="http://schemas.microsoft.com/office/drawing/2014/main" val="2705295681"/>
                        </a:ext>
                      </a:extLst>
                    </a:gridCol>
                    <a:gridCol w="956235">
                      <a:extLst>
                        <a:ext uri="{9D8B030D-6E8A-4147-A177-3AD203B41FA5}">
                          <a16:colId xmlns:a16="http://schemas.microsoft.com/office/drawing/2014/main" val="2023673658"/>
                        </a:ext>
                      </a:extLst>
                    </a:gridCol>
                  </a:tblGrid>
                  <a:tr h="246793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Параметры</a:t>
                          </a:r>
                          <a:r>
                            <a:rPr lang="ru-RU" baseline="0" dirty="0" smtClean="0"/>
                            <a:t> машины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813963"/>
                      </a:ext>
                    </a:extLst>
                  </a:tr>
                  <a:tr h="25312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smtClean="0">
                                    <a:latin typeface="Cambria Math" panose="02040503050406030204" pitchFamily="18" charset="0"/>
                                  </a:rPr>
                                  <m:t>С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smtClean="0"/>
                            <a:t>Ядро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2107106"/>
                      </a:ext>
                    </a:extLst>
                  </a:tr>
                  <a:tr h="253121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2.37</m:t>
                                </m:r>
                              </m:oMath>
                            </m:oMathPara>
                          </a14:m>
                          <a:endPara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  <m:t>026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 smtClean="0"/>
                            <a:t>Линейное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89501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Таблица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301668"/>
                  </p:ext>
                </p:extLst>
              </p:nvPr>
            </p:nvGraphicFramePr>
            <p:xfrm>
              <a:off x="5871924" y="4786601"/>
              <a:ext cx="2868705" cy="9067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56235">
                      <a:extLst>
                        <a:ext uri="{9D8B030D-6E8A-4147-A177-3AD203B41FA5}">
                          <a16:colId xmlns:a16="http://schemas.microsoft.com/office/drawing/2014/main" val="2029643797"/>
                        </a:ext>
                      </a:extLst>
                    </a:gridCol>
                    <a:gridCol w="956235">
                      <a:extLst>
                        <a:ext uri="{9D8B030D-6E8A-4147-A177-3AD203B41FA5}">
                          <a16:colId xmlns:a16="http://schemas.microsoft.com/office/drawing/2014/main" val="2705295681"/>
                        </a:ext>
                      </a:extLst>
                    </a:gridCol>
                    <a:gridCol w="956235">
                      <a:extLst>
                        <a:ext uri="{9D8B030D-6E8A-4147-A177-3AD203B41FA5}">
                          <a16:colId xmlns:a16="http://schemas.microsoft.com/office/drawing/2014/main" val="2023673658"/>
                        </a:ext>
                      </a:extLst>
                    </a:gridCol>
                  </a:tblGrid>
                  <a:tr h="29718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Параметры</a:t>
                          </a:r>
                          <a:r>
                            <a:rPr lang="ru-RU" baseline="0" dirty="0" smtClean="0"/>
                            <a:t> машины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8139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637" t="-100000" r="-201274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637" t="-100000" r="-101274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smtClean="0"/>
                            <a:t>Ядро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21071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637" t="-200000" r="-201274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637" t="-200000" r="-101274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 smtClean="0"/>
                            <a:t>Линейное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89501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51435" y="1402477"/>
                <a:ext cx="4422589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Уменьшим расстояние между классами.</a:t>
                </a:r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(0, 0, 1, 1,0)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(3, 3, 1,1,0)</m:t>
                      </m:r>
                    </m:oMath>
                  </m:oMathPara>
                </a14:m>
                <a:endParaRPr lang="ru-RU" dirty="0" smtClean="0"/>
              </a:p>
              <a:p>
                <a:endParaRPr lang="ru-RU" dirty="0"/>
              </a:p>
              <a:p>
                <a:r>
                  <a:rPr lang="ru-RU" dirty="0" smtClean="0"/>
                  <a:t>Классы удалось разделить</a:t>
                </a:r>
                <a:r>
                  <a:rPr lang="ru-RU" dirty="0"/>
                  <a:t> </a:t>
                </a:r>
                <a:r>
                  <a:rPr lang="ru-RU" dirty="0" smtClean="0"/>
                  <a:t>с довольно хорошей точностью. Оба классификатора даю практически одинаковые разделяющие прямые и показывают одинаковую точность.</a:t>
                </a:r>
              </a:p>
              <a:p>
                <a:endParaRPr lang="ru-RU" dirty="0"/>
              </a:p>
              <a:p>
                <a:r>
                  <a:rPr lang="ru-RU" dirty="0" smtClean="0"/>
                  <a:t>Важно понимать, что настройка </a:t>
                </a:r>
                <a:r>
                  <a:rPr lang="ru-RU" dirty="0" err="1" smtClean="0"/>
                  <a:t>гиперпараметров</a:t>
                </a:r>
                <a:r>
                  <a:rPr lang="ru-RU" dirty="0" smtClean="0"/>
                  <a:t> не является идеальной. И скорее всего, можно найти такие параметры алгоритма, при который точность возрастёт.</a:t>
                </a:r>
              </a:p>
              <a:p>
                <a:endParaRPr lang="ru-RU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35" y="1402477"/>
                <a:ext cx="4422589" cy="5355312"/>
              </a:xfrm>
              <a:prstGeom prst="rect">
                <a:avLst/>
              </a:prstGeom>
              <a:blipFill>
                <a:blip r:embed="rId3"/>
                <a:stretch>
                  <a:fillRect l="-1241" t="-5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629" y="1815353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8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en-US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15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классификации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4399" y="3876234"/>
            <a:ext cx="311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Значение коэффициентов на каждом шаге обучения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5192398" y="3849822"/>
                <a:ext cx="323442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/>
                  <a:t>Значение коэффициентов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на </a:t>
                </a:r>
                <a:r>
                  <a:rPr lang="ru-RU" dirty="0"/>
                  <a:t>каждом шаге обучения</a:t>
                </a: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98" y="3849822"/>
                <a:ext cx="3234426" cy="646331"/>
              </a:xfrm>
              <a:prstGeom prst="rect">
                <a:avLst/>
              </a:prstGeom>
              <a:blipFill>
                <a:blip r:embed="rId2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697" y="4386728"/>
            <a:ext cx="2583828" cy="193787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84" y="4496153"/>
            <a:ext cx="2575859" cy="1931894"/>
          </a:xfrm>
          <a:prstGeom prst="rect">
            <a:avLst/>
          </a:prstGeom>
        </p:spPr>
      </p:pic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454628"/>
              </p:ext>
            </p:extLst>
          </p:nvPr>
        </p:nvGraphicFramePr>
        <p:xfrm>
          <a:off x="762870" y="1739118"/>
          <a:ext cx="7663954" cy="14927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0378">
                  <a:extLst>
                    <a:ext uri="{9D8B030D-6E8A-4147-A177-3AD203B41FA5}">
                      <a16:colId xmlns:a16="http://schemas.microsoft.com/office/drawing/2014/main" val="4075045427"/>
                    </a:ext>
                  </a:extLst>
                </a:gridCol>
                <a:gridCol w="1675391">
                  <a:extLst>
                    <a:ext uri="{9D8B030D-6E8A-4147-A177-3AD203B41FA5}">
                      <a16:colId xmlns:a16="http://schemas.microsoft.com/office/drawing/2014/main" val="2053285083"/>
                    </a:ext>
                  </a:extLst>
                </a:gridCol>
                <a:gridCol w="1605690">
                  <a:extLst>
                    <a:ext uri="{9D8B030D-6E8A-4147-A177-3AD203B41FA5}">
                      <a16:colId xmlns:a16="http://schemas.microsoft.com/office/drawing/2014/main" val="1589425910"/>
                    </a:ext>
                  </a:extLst>
                </a:gridCol>
                <a:gridCol w="2922495">
                  <a:extLst>
                    <a:ext uri="{9D8B030D-6E8A-4147-A177-3AD203B41FA5}">
                      <a16:colId xmlns:a16="http://schemas.microsoft.com/office/drawing/2014/main" val="3991517820"/>
                    </a:ext>
                  </a:extLst>
                </a:gridCol>
              </a:tblGrid>
              <a:tr h="290275">
                <a:tc gridSpan="4"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Точность классификации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219042"/>
                  </a:ext>
                </a:extLst>
              </a:tr>
              <a:tr h="33038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Тренировочная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Тестовая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Число опорных векторов</a:t>
                      </a:r>
                      <a:r>
                        <a:rPr lang="ru-RU" baseline="0" dirty="0" smtClean="0"/>
                        <a:t> (всего 80)</a:t>
                      </a: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889111"/>
                  </a:ext>
                </a:extLst>
              </a:tr>
              <a:tr h="36222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Классификатор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0.96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0.954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59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3963"/>
                  </a:ext>
                </a:extLst>
              </a:tr>
              <a:tr h="36222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Редуцированный классификатор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0.96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0.954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281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2346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ru-RU" dirty="0"/>
              <a:t>6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классификации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36279" y="1402477"/>
            <a:ext cx="235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Разделяющая </a:t>
            </a:r>
            <a:r>
              <a:rPr lang="ru-RU" dirty="0"/>
              <a:t>линия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Таблица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4604567"/>
                  </p:ext>
                </p:extLst>
              </p:nvPr>
            </p:nvGraphicFramePr>
            <p:xfrm>
              <a:off x="5871924" y="4786601"/>
              <a:ext cx="2868705" cy="9067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56235">
                      <a:extLst>
                        <a:ext uri="{9D8B030D-6E8A-4147-A177-3AD203B41FA5}">
                          <a16:colId xmlns:a16="http://schemas.microsoft.com/office/drawing/2014/main" val="2029643797"/>
                        </a:ext>
                      </a:extLst>
                    </a:gridCol>
                    <a:gridCol w="956235">
                      <a:extLst>
                        <a:ext uri="{9D8B030D-6E8A-4147-A177-3AD203B41FA5}">
                          <a16:colId xmlns:a16="http://schemas.microsoft.com/office/drawing/2014/main" val="2705295681"/>
                        </a:ext>
                      </a:extLst>
                    </a:gridCol>
                    <a:gridCol w="956235">
                      <a:extLst>
                        <a:ext uri="{9D8B030D-6E8A-4147-A177-3AD203B41FA5}">
                          <a16:colId xmlns:a16="http://schemas.microsoft.com/office/drawing/2014/main" val="2023673658"/>
                        </a:ext>
                      </a:extLst>
                    </a:gridCol>
                  </a:tblGrid>
                  <a:tr h="246793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Параметры</a:t>
                          </a:r>
                          <a:r>
                            <a:rPr lang="ru-RU" baseline="0" dirty="0" smtClean="0"/>
                            <a:t> машины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813963"/>
                      </a:ext>
                    </a:extLst>
                  </a:tr>
                  <a:tr h="25312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smtClean="0">
                                    <a:latin typeface="Cambria Math" panose="02040503050406030204" pitchFamily="18" charset="0"/>
                                  </a:rPr>
                                  <m:t>С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smtClean="0"/>
                            <a:t>Ядро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2107106"/>
                      </a:ext>
                    </a:extLst>
                  </a:tr>
                  <a:tr h="253121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3.9</m:t>
                                </m:r>
                              </m:oMath>
                            </m:oMathPara>
                          </a14:m>
                          <a:endPara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  <m:t>016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 smtClean="0"/>
                            <a:t>Линейное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89501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Таблица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4604567"/>
                  </p:ext>
                </p:extLst>
              </p:nvPr>
            </p:nvGraphicFramePr>
            <p:xfrm>
              <a:off x="5871924" y="4786601"/>
              <a:ext cx="2868705" cy="9067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56235">
                      <a:extLst>
                        <a:ext uri="{9D8B030D-6E8A-4147-A177-3AD203B41FA5}">
                          <a16:colId xmlns:a16="http://schemas.microsoft.com/office/drawing/2014/main" val="2029643797"/>
                        </a:ext>
                      </a:extLst>
                    </a:gridCol>
                    <a:gridCol w="956235">
                      <a:extLst>
                        <a:ext uri="{9D8B030D-6E8A-4147-A177-3AD203B41FA5}">
                          <a16:colId xmlns:a16="http://schemas.microsoft.com/office/drawing/2014/main" val="2705295681"/>
                        </a:ext>
                      </a:extLst>
                    </a:gridCol>
                    <a:gridCol w="956235">
                      <a:extLst>
                        <a:ext uri="{9D8B030D-6E8A-4147-A177-3AD203B41FA5}">
                          <a16:colId xmlns:a16="http://schemas.microsoft.com/office/drawing/2014/main" val="2023673658"/>
                        </a:ext>
                      </a:extLst>
                    </a:gridCol>
                  </a:tblGrid>
                  <a:tr h="29718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Параметры</a:t>
                          </a:r>
                          <a:r>
                            <a:rPr lang="ru-RU" baseline="0" dirty="0" smtClean="0"/>
                            <a:t> машины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8139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637" t="-100000" r="-201274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637" t="-100000" r="-101274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smtClean="0"/>
                            <a:t>Ядро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21071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637" t="-200000" r="-201274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637" t="-200000" r="-101274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 smtClean="0"/>
                            <a:t>Линейное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89501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51435" y="1402477"/>
                <a:ext cx="4422589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Для того, чтобы классы не пересекались изменим коэффициент корреляции на -1</a:t>
                </a:r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0, 1, 1,−1)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(3, 3, 1,1,0−1)</m:t>
                      </m:r>
                    </m:oMath>
                  </m:oMathPara>
                </a14:m>
                <a:endParaRPr lang="ru-RU" dirty="0" smtClean="0"/>
              </a:p>
              <a:p>
                <a:endParaRPr lang="ru-RU" dirty="0"/>
              </a:p>
              <a:p>
                <a:r>
                  <a:rPr lang="ru-RU" dirty="0" smtClean="0"/>
                  <a:t>Такие классы удалось разделить намного лучше.</a:t>
                </a:r>
              </a:p>
              <a:p>
                <a:endParaRPr lang="ru-RU" dirty="0" smtClean="0"/>
              </a:p>
              <a:p>
                <a:endParaRPr lang="ru-RU" dirty="0" smtClean="0"/>
              </a:p>
              <a:p>
                <a:endParaRPr lang="ru-RU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35" y="1402477"/>
                <a:ext cx="4422589" cy="3693319"/>
              </a:xfrm>
              <a:prstGeom prst="rect">
                <a:avLst/>
              </a:prstGeom>
              <a:blipFill>
                <a:blip r:embed="rId3"/>
                <a:stretch>
                  <a:fillRect l="-1241" t="-8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947" y="1771809"/>
            <a:ext cx="2563906" cy="192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7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en-US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17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классификации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4399" y="3876234"/>
            <a:ext cx="311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Значение коэффициентов на каждом шаге обучения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5192398" y="3849822"/>
                <a:ext cx="323442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/>
                  <a:t>Значение коэффициентов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на </a:t>
                </a:r>
                <a:r>
                  <a:rPr lang="ru-RU" dirty="0"/>
                  <a:t>каждом шаге обучения</a:t>
                </a: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98" y="3849822"/>
                <a:ext cx="3234426" cy="646331"/>
              </a:xfrm>
              <a:prstGeom prst="rect">
                <a:avLst/>
              </a:prstGeom>
              <a:blipFill>
                <a:blip r:embed="rId2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79" y="4522565"/>
            <a:ext cx="2673668" cy="200525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024" y="4465235"/>
            <a:ext cx="2703520" cy="2027640"/>
          </a:xfrm>
          <a:prstGeom prst="rect">
            <a:avLst/>
          </a:prstGeom>
        </p:spPr>
      </p:pic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804843"/>
              </p:ext>
            </p:extLst>
          </p:nvPr>
        </p:nvGraphicFramePr>
        <p:xfrm>
          <a:off x="762870" y="1739118"/>
          <a:ext cx="7663954" cy="14927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0378">
                  <a:extLst>
                    <a:ext uri="{9D8B030D-6E8A-4147-A177-3AD203B41FA5}">
                      <a16:colId xmlns:a16="http://schemas.microsoft.com/office/drawing/2014/main" val="4075045427"/>
                    </a:ext>
                  </a:extLst>
                </a:gridCol>
                <a:gridCol w="1675391">
                  <a:extLst>
                    <a:ext uri="{9D8B030D-6E8A-4147-A177-3AD203B41FA5}">
                      <a16:colId xmlns:a16="http://schemas.microsoft.com/office/drawing/2014/main" val="2053285083"/>
                    </a:ext>
                  </a:extLst>
                </a:gridCol>
                <a:gridCol w="1605690">
                  <a:extLst>
                    <a:ext uri="{9D8B030D-6E8A-4147-A177-3AD203B41FA5}">
                      <a16:colId xmlns:a16="http://schemas.microsoft.com/office/drawing/2014/main" val="1589425910"/>
                    </a:ext>
                  </a:extLst>
                </a:gridCol>
                <a:gridCol w="2922495">
                  <a:extLst>
                    <a:ext uri="{9D8B030D-6E8A-4147-A177-3AD203B41FA5}">
                      <a16:colId xmlns:a16="http://schemas.microsoft.com/office/drawing/2014/main" val="3991517820"/>
                    </a:ext>
                  </a:extLst>
                </a:gridCol>
              </a:tblGrid>
              <a:tr h="290275">
                <a:tc gridSpan="4"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Точность классификации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219042"/>
                  </a:ext>
                </a:extLst>
              </a:tr>
              <a:tr h="33038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Тренировочная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Тестовая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Число опорных векторов</a:t>
                      </a:r>
                      <a:r>
                        <a:rPr lang="ru-RU" baseline="0" dirty="0" smtClean="0"/>
                        <a:t> (всего 80)</a:t>
                      </a: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889111"/>
                  </a:ext>
                </a:extLst>
              </a:tr>
              <a:tr h="36222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Классификатор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61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3963"/>
                  </a:ext>
                </a:extLst>
              </a:tr>
              <a:tr h="36222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Редуцированный классификатор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27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281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1417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ru-RU" dirty="0"/>
              <a:t>8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классификации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36279" y="1402477"/>
            <a:ext cx="235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Разделяющая </a:t>
            </a:r>
            <a:r>
              <a:rPr lang="ru-RU" dirty="0"/>
              <a:t>линия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24" y="1771809"/>
            <a:ext cx="2868706" cy="215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Таблица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4276240"/>
                  </p:ext>
                </p:extLst>
              </p:nvPr>
            </p:nvGraphicFramePr>
            <p:xfrm>
              <a:off x="5871924" y="4786601"/>
              <a:ext cx="2868705" cy="9067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56235">
                      <a:extLst>
                        <a:ext uri="{9D8B030D-6E8A-4147-A177-3AD203B41FA5}">
                          <a16:colId xmlns:a16="http://schemas.microsoft.com/office/drawing/2014/main" val="2029643797"/>
                        </a:ext>
                      </a:extLst>
                    </a:gridCol>
                    <a:gridCol w="956235">
                      <a:extLst>
                        <a:ext uri="{9D8B030D-6E8A-4147-A177-3AD203B41FA5}">
                          <a16:colId xmlns:a16="http://schemas.microsoft.com/office/drawing/2014/main" val="2705295681"/>
                        </a:ext>
                      </a:extLst>
                    </a:gridCol>
                    <a:gridCol w="956235">
                      <a:extLst>
                        <a:ext uri="{9D8B030D-6E8A-4147-A177-3AD203B41FA5}">
                          <a16:colId xmlns:a16="http://schemas.microsoft.com/office/drawing/2014/main" val="2023673658"/>
                        </a:ext>
                      </a:extLst>
                    </a:gridCol>
                  </a:tblGrid>
                  <a:tr h="246793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Параметры</a:t>
                          </a:r>
                          <a:r>
                            <a:rPr lang="ru-RU" baseline="0" dirty="0" smtClean="0"/>
                            <a:t> машины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813963"/>
                      </a:ext>
                    </a:extLst>
                  </a:tr>
                  <a:tr h="25312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smtClean="0">
                                    <a:latin typeface="Cambria Math" panose="02040503050406030204" pitchFamily="18" charset="0"/>
                                  </a:rPr>
                                  <m:t>С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smtClean="0"/>
                            <a:t>Ядро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2107106"/>
                      </a:ext>
                    </a:extLst>
                  </a:tr>
                  <a:tr h="253121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0.53</m:t>
                                </m:r>
                              </m:oMath>
                            </m:oMathPara>
                          </a14:m>
                          <a:endPara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 smtClean="0"/>
                            <a:t>Линейное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89501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Таблица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4276240"/>
                  </p:ext>
                </p:extLst>
              </p:nvPr>
            </p:nvGraphicFramePr>
            <p:xfrm>
              <a:off x="5871924" y="4786601"/>
              <a:ext cx="2868705" cy="9067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56235">
                      <a:extLst>
                        <a:ext uri="{9D8B030D-6E8A-4147-A177-3AD203B41FA5}">
                          <a16:colId xmlns:a16="http://schemas.microsoft.com/office/drawing/2014/main" val="2029643797"/>
                        </a:ext>
                      </a:extLst>
                    </a:gridCol>
                    <a:gridCol w="956235">
                      <a:extLst>
                        <a:ext uri="{9D8B030D-6E8A-4147-A177-3AD203B41FA5}">
                          <a16:colId xmlns:a16="http://schemas.microsoft.com/office/drawing/2014/main" val="2705295681"/>
                        </a:ext>
                      </a:extLst>
                    </a:gridCol>
                    <a:gridCol w="956235">
                      <a:extLst>
                        <a:ext uri="{9D8B030D-6E8A-4147-A177-3AD203B41FA5}">
                          <a16:colId xmlns:a16="http://schemas.microsoft.com/office/drawing/2014/main" val="2023673658"/>
                        </a:ext>
                      </a:extLst>
                    </a:gridCol>
                  </a:tblGrid>
                  <a:tr h="29718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Параметры</a:t>
                          </a:r>
                          <a:r>
                            <a:rPr lang="ru-RU" baseline="0" dirty="0" smtClean="0"/>
                            <a:t> машины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8139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637" t="-100000" r="-201274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00637" t="-100000" r="-101274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smtClean="0"/>
                            <a:t>Ядро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21071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637" t="-200000" r="-201274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00637" t="-200000" r="-101274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 smtClean="0"/>
                            <a:t>Линейное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89501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51435" y="1402477"/>
                <a:ext cx="442258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Рассмотрим аналогичный пример, но уменьшим расстояние между классами</a:t>
                </a:r>
                <a:endParaRPr lang="en-US" dirty="0" smtClean="0"/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0, 1, 1,−1)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 1, 1,1,−1)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ru-RU" dirty="0" smtClean="0"/>
                  <a:t>Видно, что качество классификации ухудшилось. Однако всего 4 вектора тренировочной последовательности неверно классифицированы.</a:t>
                </a:r>
              </a:p>
              <a:p>
                <a:endParaRPr lang="ru-RU" dirty="0"/>
              </a:p>
              <a:p>
                <a:r>
                  <a:rPr lang="ru-RU" dirty="0" smtClean="0"/>
                  <a:t>Если отбросить все коэффициенты, которые не превышаю заранее заданный порог, то результат почти не изменится. Зато количество опорных векторов сократилось в два раза.</a:t>
                </a:r>
                <a:endParaRPr lang="ru-RU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35" y="1402477"/>
                <a:ext cx="4422589" cy="4524315"/>
              </a:xfrm>
              <a:prstGeom prst="rect">
                <a:avLst/>
              </a:prstGeom>
              <a:blipFill>
                <a:blip r:embed="rId4"/>
                <a:stretch>
                  <a:fillRect l="-1241" t="-674" b="-1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29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en-US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19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классификации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4399" y="3876234"/>
            <a:ext cx="311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Значение коэффициентов на каждом шаге обучения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5192398" y="3849822"/>
                <a:ext cx="323442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/>
                  <a:t>Значение коэффициентов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на </a:t>
                </a:r>
                <a:r>
                  <a:rPr lang="ru-RU" dirty="0"/>
                  <a:t>каждом шаге обучения</a:t>
                </a: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98" y="3849822"/>
                <a:ext cx="3234426" cy="646331"/>
              </a:xfrm>
              <a:prstGeom prst="rect">
                <a:avLst/>
              </a:prstGeom>
              <a:blipFill>
                <a:blip r:embed="rId2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968" y="4613835"/>
            <a:ext cx="2505387" cy="187904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45" y="4432766"/>
            <a:ext cx="2623227" cy="1967420"/>
          </a:xfrm>
          <a:prstGeom prst="rect">
            <a:avLst/>
          </a:prstGeom>
        </p:spPr>
      </p:pic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42782"/>
              </p:ext>
            </p:extLst>
          </p:nvPr>
        </p:nvGraphicFramePr>
        <p:xfrm>
          <a:off x="762870" y="1739118"/>
          <a:ext cx="7663954" cy="14927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0378">
                  <a:extLst>
                    <a:ext uri="{9D8B030D-6E8A-4147-A177-3AD203B41FA5}">
                      <a16:colId xmlns:a16="http://schemas.microsoft.com/office/drawing/2014/main" val="4075045427"/>
                    </a:ext>
                  </a:extLst>
                </a:gridCol>
                <a:gridCol w="1675391">
                  <a:extLst>
                    <a:ext uri="{9D8B030D-6E8A-4147-A177-3AD203B41FA5}">
                      <a16:colId xmlns:a16="http://schemas.microsoft.com/office/drawing/2014/main" val="2053285083"/>
                    </a:ext>
                  </a:extLst>
                </a:gridCol>
                <a:gridCol w="1605690">
                  <a:extLst>
                    <a:ext uri="{9D8B030D-6E8A-4147-A177-3AD203B41FA5}">
                      <a16:colId xmlns:a16="http://schemas.microsoft.com/office/drawing/2014/main" val="1589425910"/>
                    </a:ext>
                  </a:extLst>
                </a:gridCol>
                <a:gridCol w="2922495">
                  <a:extLst>
                    <a:ext uri="{9D8B030D-6E8A-4147-A177-3AD203B41FA5}">
                      <a16:colId xmlns:a16="http://schemas.microsoft.com/office/drawing/2014/main" val="3991517820"/>
                    </a:ext>
                  </a:extLst>
                </a:gridCol>
              </a:tblGrid>
              <a:tr h="290275">
                <a:tc gridSpan="4"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Точность классификации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219042"/>
                  </a:ext>
                </a:extLst>
              </a:tr>
              <a:tr h="33038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Тренировочная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Тестовая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Число опорных векторов</a:t>
                      </a:r>
                      <a:r>
                        <a:rPr lang="ru-RU" baseline="0" dirty="0" smtClean="0"/>
                        <a:t> (всего 80)</a:t>
                      </a: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889111"/>
                  </a:ext>
                </a:extLst>
              </a:tr>
              <a:tr h="36222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Классификатор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0.95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0.934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62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3963"/>
                  </a:ext>
                </a:extLst>
              </a:tr>
              <a:tr h="36222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Редуцированный классификатор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0.92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0.934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281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4349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4185" y="252046"/>
            <a:ext cx="3041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</a:rPr>
              <a:t>План Презентации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138" y="1500554"/>
            <a:ext cx="81358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Постановка задачи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Базовая идея </a:t>
            </a:r>
            <a:r>
              <a:rPr lang="ru-RU" sz="2400" dirty="0" smtClean="0"/>
              <a:t>алгоритма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Псевдокод </a:t>
            </a:r>
            <a:r>
              <a:rPr lang="en-US" sz="2400" dirty="0" smtClean="0"/>
              <a:t>NORMA</a:t>
            </a:r>
            <a:endParaRPr lang="ru-R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Настройка параметров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Примеры классификации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Преимущества и недостатки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Выводы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Источники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57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20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классификации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36279" y="1402477"/>
            <a:ext cx="235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Разделяющая </a:t>
            </a:r>
            <a:r>
              <a:rPr lang="ru-RU" dirty="0"/>
              <a:t>линия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Таблица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2184667"/>
                  </p:ext>
                </p:extLst>
              </p:nvPr>
            </p:nvGraphicFramePr>
            <p:xfrm>
              <a:off x="5871924" y="4786601"/>
              <a:ext cx="2868705" cy="9067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56235">
                      <a:extLst>
                        <a:ext uri="{9D8B030D-6E8A-4147-A177-3AD203B41FA5}">
                          <a16:colId xmlns:a16="http://schemas.microsoft.com/office/drawing/2014/main" val="2029643797"/>
                        </a:ext>
                      </a:extLst>
                    </a:gridCol>
                    <a:gridCol w="956235">
                      <a:extLst>
                        <a:ext uri="{9D8B030D-6E8A-4147-A177-3AD203B41FA5}">
                          <a16:colId xmlns:a16="http://schemas.microsoft.com/office/drawing/2014/main" val="2705295681"/>
                        </a:ext>
                      </a:extLst>
                    </a:gridCol>
                    <a:gridCol w="956235">
                      <a:extLst>
                        <a:ext uri="{9D8B030D-6E8A-4147-A177-3AD203B41FA5}">
                          <a16:colId xmlns:a16="http://schemas.microsoft.com/office/drawing/2014/main" val="2023673658"/>
                        </a:ext>
                      </a:extLst>
                    </a:gridCol>
                  </a:tblGrid>
                  <a:tr h="246793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Параметры</a:t>
                          </a:r>
                          <a:r>
                            <a:rPr lang="ru-RU" baseline="0" dirty="0" smtClean="0"/>
                            <a:t> машины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813963"/>
                      </a:ext>
                    </a:extLst>
                  </a:tr>
                  <a:tr h="25312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smtClean="0">
                                    <a:latin typeface="Cambria Math" panose="02040503050406030204" pitchFamily="18" charset="0"/>
                                  </a:rPr>
                                  <m:t>С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smtClean="0"/>
                            <a:t>Ядро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2107106"/>
                      </a:ext>
                    </a:extLst>
                  </a:tr>
                  <a:tr h="253121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0.294</m:t>
                                </m:r>
                              </m:oMath>
                            </m:oMathPara>
                          </a14:m>
                          <a:endPara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  <m:t>07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 smtClean="0"/>
                            <a:t>Линейное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89501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Таблица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2184667"/>
                  </p:ext>
                </p:extLst>
              </p:nvPr>
            </p:nvGraphicFramePr>
            <p:xfrm>
              <a:off x="5871924" y="4786601"/>
              <a:ext cx="2868705" cy="9067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56235">
                      <a:extLst>
                        <a:ext uri="{9D8B030D-6E8A-4147-A177-3AD203B41FA5}">
                          <a16:colId xmlns:a16="http://schemas.microsoft.com/office/drawing/2014/main" val="2029643797"/>
                        </a:ext>
                      </a:extLst>
                    </a:gridCol>
                    <a:gridCol w="956235">
                      <a:extLst>
                        <a:ext uri="{9D8B030D-6E8A-4147-A177-3AD203B41FA5}">
                          <a16:colId xmlns:a16="http://schemas.microsoft.com/office/drawing/2014/main" val="2705295681"/>
                        </a:ext>
                      </a:extLst>
                    </a:gridCol>
                    <a:gridCol w="956235">
                      <a:extLst>
                        <a:ext uri="{9D8B030D-6E8A-4147-A177-3AD203B41FA5}">
                          <a16:colId xmlns:a16="http://schemas.microsoft.com/office/drawing/2014/main" val="2023673658"/>
                        </a:ext>
                      </a:extLst>
                    </a:gridCol>
                  </a:tblGrid>
                  <a:tr h="29718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Параметры</a:t>
                          </a:r>
                          <a:r>
                            <a:rPr lang="ru-RU" baseline="0" dirty="0" smtClean="0"/>
                            <a:t> машины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8139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637" t="-100000" r="-201274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637" t="-100000" r="-101274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smtClean="0"/>
                            <a:t>Ядро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21071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637" t="-200000" r="-201274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637" t="-200000" r="-101274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 smtClean="0"/>
                            <a:t>Линейное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89501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/>
          <p:cNvSpPr txBox="1"/>
          <p:nvPr/>
        </p:nvSpPr>
        <p:spPr>
          <a:xfrm>
            <a:off x="651435" y="1402477"/>
            <a:ext cx="44225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Рассмотрим </a:t>
            </a:r>
            <a:r>
              <a:rPr lang="ru-RU" dirty="0" err="1" smtClean="0"/>
              <a:t>теже</a:t>
            </a:r>
            <a:r>
              <a:rPr lang="ru-RU" dirty="0" smtClean="0"/>
              <a:t> классы, что и в предыдущем примере. Но увеличим обучающую выборку до 240 элементов.</a:t>
            </a:r>
          </a:p>
          <a:p>
            <a:endParaRPr lang="ru-RU" dirty="0" smtClean="0"/>
          </a:p>
          <a:p>
            <a:r>
              <a:rPr lang="ru-RU" dirty="0" smtClean="0"/>
              <a:t>С тренировочной выборкой большего размера немного повысилась точность классификации. </a:t>
            </a:r>
          </a:p>
          <a:p>
            <a:endParaRPr lang="ru-RU" dirty="0" smtClean="0"/>
          </a:p>
          <a:p>
            <a:r>
              <a:rPr lang="ru-RU" dirty="0" smtClean="0"/>
              <a:t>Редуцированный классификатор даёт схожую точность на тестовой выборке, что и обычный. Но его общее количество опорных векторов более чем в 3 раза меньше, по сравнению с обычным.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224" y="1771809"/>
            <a:ext cx="2892612" cy="21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5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en-US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21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классификации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4399" y="3876234"/>
            <a:ext cx="311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Значение коэффициентов на каждом шаге обучения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5192398" y="3849822"/>
                <a:ext cx="323442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Значение коэффициентов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на </a:t>
                </a:r>
                <a:r>
                  <a:rPr lang="ru-RU" dirty="0"/>
                  <a:t>каждом шаге обучения</a:t>
                </a: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98" y="3849822"/>
                <a:ext cx="3234426" cy="646331"/>
              </a:xfrm>
              <a:prstGeom prst="rect">
                <a:avLst/>
              </a:prstGeom>
              <a:blipFill>
                <a:blip r:embed="rId2"/>
                <a:stretch>
                  <a:fillRect l="-1698"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388" y="4522565"/>
            <a:ext cx="2703916" cy="202793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70" y="4481261"/>
            <a:ext cx="2737224" cy="2052918"/>
          </a:xfrm>
          <a:prstGeom prst="rect">
            <a:avLst/>
          </a:prstGeom>
        </p:spPr>
      </p:pic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547185"/>
              </p:ext>
            </p:extLst>
          </p:nvPr>
        </p:nvGraphicFramePr>
        <p:xfrm>
          <a:off x="762870" y="1739118"/>
          <a:ext cx="7663954" cy="14927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0378">
                  <a:extLst>
                    <a:ext uri="{9D8B030D-6E8A-4147-A177-3AD203B41FA5}">
                      <a16:colId xmlns:a16="http://schemas.microsoft.com/office/drawing/2014/main" val="4075045427"/>
                    </a:ext>
                  </a:extLst>
                </a:gridCol>
                <a:gridCol w="1675391">
                  <a:extLst>
                    <a:ext uri="{9D8B030D-6E8A-4147-A177-3AD203B41FA5}">
                      <a16:colId xmlns:a16="http://schemas.microsoft.com/office/drawing/2014/main" val="2053285083"/>
                    </a:ext>
                  </a:extLst>
                </a:gridCol>
                <a:gridCol w="1605690">
                  <a:extLst>
                    <a:ext uri="{9D8B030D-6E8A-4147-A177-3AD203B41FA5}">
                      <a16:colId xmlns:a16="http://schemas.microsoft.com/office/drawing/2014/main" val="1589425910"/>
                    </a:ext>
                  </a:extLst>
                </a:gridCol>
                <a:gridCol w="2922495">
                  <a:extLst>
                    <a:ext uri="{9D8B030D-6E8A-4147-A177-3AD203B41FA5}">
                      <a16:colId xmlns:a16="http://schemas.microsoft.com/office/drawing/2014/main" val="3991517820"/>
                    </a:ext>
                  </a:extLst>
                </a:gridCol>
              </a:tblGrid>
              <a:tr h="290275">
                <a:tc gridSpan="4"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Точность классификации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219042"/>
                  </a:ext>
                </a:extLst>
              </a:tr>
              <a:tr h="33038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Тренировочная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Тестовая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Число опорных векторов</a:t>
                      </a:r>
                      <a:r>
                        <a:rPr lang="ru-RU" baseline="0" dirty="0" smtClean="0"/>
                        <a:t> (всего 240)</a:t>
                      </a: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889111"/>
                  </a:ext>
                </a:extLst>
              </a:tr>
              <a:tr h="36222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Классификатор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0.96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132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3963"/>
                  </a:ext>
                </a:extLst>
              </a:tr>
              <a:tr h="36222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Редуцированный классификатор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0.96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0.96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281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083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22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классификации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36279" y="1402477"/>
            <a:ext cx="235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Разделяющая </a:t>
            </a:r>
            <a:r>
              <a:rPr lang="ru-RU" dirty="0"/>
              <a:t>линия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Таблица 16"/>
              <p:cNvGraphicFramePr>
                <a:graphicFrameLocks noGrp="1"/>
              </p:cNvGraphicFramePr>
              <p:nvPr/>
            </p:nvGraphicFramePr>
            <p:xfrm>
              <a:off x="5871924" y="4786601"/>
              <a:ext cx="3140595" cy="11201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46865">
                      <a:extLst>
                        <a:ext uri="{9D8B030D-6E8A-4147-A177-3AD203B41FA5}">
                          <a16:colId xmlns:a16="http://schemas.microsoft.com/office/drawing/2014/main" val="2029643797"/>
                        </a:ext>
                      </a:extLst>
                    </a:gridCol>
                    <a:gridCol w="1046865">
                      <a:extLst>
                        <a:ext uri="{9D8B030D-6E8A-4147-A177-3AD203B41FA5}">
                          <a16:colId xmlns:a16="http://schemas.microsoft.com/office/drawing/2014/main" val="2705295681"/>
                        </a:ext>
                      </a:extLst>
                    </a:gridCol>
                    <a:gridCol w="1046865">
                      <a:extLst>
                        <a:ext uri="{9D8B030D-6E8A-4147-A177-3AD203B41FA5}">
                          <a16:colId xmlns:a16="http://schemas.microsoft.com/office/drawing/2014/main" val="2023673658"/>
                        </a:ext>
                      </a:extLst>
                    </a:gridCol>
                  </a:tblGrid>
                  <a:tr h="246793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Параметры</a:t>
                          </a:r>
                          <a:r>
                            <a:rPr lang="ru-RU" baseline="0" dirty="0" smtClean="0"/>
                            <a:t> машины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813963"/>
                      </a:ext>
                    </a:extLst>
                  </a:tr>
                  <a:tr h="25312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smtClean="0">
                                    <a:latin typeface="Cambria Math" panose="02040503050406030204" pitchFamily="18" charset="0"/>
                                  </a:rPr>
                                  <m:t>С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smtClean="0"/>
                            <a:t>Ядро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2107106"/>
                      </a:ext>
                    </a:extLst>
                  </a:tr>
                  <a:tr h="253121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0.00012</m:t>
                                </m:r>
                              </m:oMath>
                            </m:oMathPara>
                          </a14:m>
                          <a:endPara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  <m:t>49.3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 smtClean="0"/>
                            <a:t>Гауссово (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=1.18)</m:t>
                              </m:r>
                            </m:oMath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89501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Таблица 16"/>
              <p:cNvGraphicFramePr>
                <a:graphicFrameLocks noGrp="1"/>
              </p:cNvGraphicFramePr>
              <p:nvPr/>
            </p:nvGraphicFramePr>
            <p:xfrm>
              <a:off x="5871924" y="4786601"/>
              <a:ext cx="3140595" cy="11201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46865">
                      <a:extLst>
                        <a:ext uri="{9D8B030D-6E8A-4147-A177-3AD203B41FA5}">
                          <a16:colId xmlns:a16="http://schemas.microsoft.com/office/drawing/2014/main" val="2029643797"/>
                        </a:ext>
                      </a:extLst>
                    </a:gridCol>
                    <a:gridCol w="1046865">
                      <a:extLst>
                        <a:ext uri="{9D8B030D-6E8A-4147-A177-3AD203B41FA5}">
                          <a16:colId xmlns:a16="http://schemas.microsoft.com/office/drawing/2014/main" val="2705295681"/>
                        </a:ext>
                      </a:extLst>
                    </a:gridCol>
                    <a:gridCol w="1046865">
                      <a:extLst>
                        <a:ext uri="{9D8B030D-6E8A-4147-A177-3AD203B41FA5}">
                          <a16:colId xmlns:a16="http://schemas.microsoft.com/office/drawing/2014/main" val="2023673658"/>
                        </a:ext>
                      </a:extLst>
                    </a:gridCol>
                  </a:tblGrid>
                  <a:tr h="29718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Параметры</a:t>
                          </a:r>
                          <a:r>
                            <a:rPr lang="ru-RU" baseline="0" dirty="0" smtClean="0"/>
                            <a:t> машины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8139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581" t="-100000" r="-201163" b="-1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581" t="-100000" r="-101163" b="-1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smtClean="0"/>
                            <a:t>Ядро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210710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581" t="-117647" r="-20116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581" t="-117647" r="-10116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200581" t="-117647" r="-1163" b="-1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89501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51435" y="1402477"/>
                <a:ext cx="4422589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Рассмотрим линейно неразделимые классы.</a:t>
                </a:r>
              </a:p>
              <a:p>
                <a:r>
                  <a:rPr lang="ru-RU" dirty="0" smtClean="0"/>
                  <a:t>Первый класс имеет стандартное нормальное распределение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(0, 0, 1, 1,0)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dirty="0" smtClean="0"/>
                  <a:t>Второй класс – «кольцевой»:</a:t>
                </a:r>
                <a:r>
                  <a:rPr lang="ru-RU" dirty="0"/>
                  <a:t/>
                </a:r>
                <a:br>
                  <a:rPr lang="ru-RU" dirty="0"/>
                </a:br>
                <a:r>
                  <a:rPr lang="ru-RU" dirty="0" smtClean="0"/>
                  <a:t>Угол поворота распределён равномерно на пр</a:t>
                </a:r>
                <a:r>
                  <a:rPr lang="ru-RU" dirty="0"/>
                  <a:t>о</a:t>
                </a:r>
                <a:r>
                  <a:rPr lang="ru-RU" dirty="0" smtClean="0"/>
                  <a:t>межутке </a:t>
                </a:r>
                <a:r>
                  <a:rPr lang="en-US" dirty="0" smtClean="0"/>
                  <a:t>(0, 360)</a:t>
                </a:r>
                <a:r>
                  <a:rPr lang="ru-RU" dirty="0" smtClean="0"/>
                  <a:t/>
                </a:r>
                <a:br>
                  <a:rPr lang="ru-RU" dirty="0" smtClean="0"/>
                </a:br>
                <a:r>
                  <a:rPr lang="ru-RU" dirty="0" smtClean="0"/>
                  <a:t>Радиус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 smtClean="0"/>
                  <a:t>10, 0.5)</a:t>
                </a:r>
              </a:p>
              <a:p>
                <a:endParaRPr lang="en-US" dirty="0"/>
              </a:p>
              <a:p>
                <a:r>
                  <a:rPr lang="ru-RU" dirty="0" smtClean="0"/>
                  <a:t>На данном примере классификатор имеет довольно малое (по сравнению с предыдущими) количество опорных векторов - 15. </a:t>
                </a:r>
              </a:p>
              <a:p>
                <a:endParaRPr lang="ru-RU" dirty="0"/>
              </a:p>
              <a:p>
                <a:r>
                  <a:rPr lang="ru-RU" dirty="0" smtClean="0"/>
                  <a:t>Притом, даже если их сократить до 6, то точность классификации не изменится.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35" y="1402477"/>
                <a:ext cx="4422589" cy="5078313"/>
              </a:xfrm>
              <a:prstGeom prst="rect">
                <a:avLst/>
              </a:prstGeom>
              <a:blipFill>
                <a:blip r:embed="rId3"/>
                <a:stretch>
                  <a:fillRect l="-1241" t="-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165" y="1960068"/>
            <a:ext cx="2366682" cy="177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0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en-US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23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классификации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4399" y="3876234"/>
            <a:ext cx="311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Значение коэффициентов на каждом шаге обучения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5192398" y="3849822"/>
                <a:ext cx="323442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/>
                  <a:t>Значение коэффициентов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на </a:t>
                </a:r>
                <a:r>
                  <a:rPr lang="ru-RU" dirty="0"/>
                  <a:t>каждом шаге обучения</a:t>
                </a: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98" y="3849822"/>
                <a:ext cx="3234426" cy="646331"/>
              </a:xfrm>
              <a:prstGeom prst="rect">
                <a:avLst/>
              </a:prstGeom>
              <a:blipFill>
                <a:blip r:embed="rId2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97272"/>
              </p:ext>
            </p:extLst>
          </p:nvPr>
        </p:nvGraphicFramePr>
        <p:xfrm>
          <a:off x="762870" y="1739118"/>
          <a:ext cx="7663954" cy="14927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0378">
                  <a:extLst>
                    <a:ext uri="{9D8B030D-6E8A-4147-A177-3AD203B41FA5}">
                      <a16:colId xmlns:a16="http://schemas.microsoft.com/office/drawing/2014/main" val="4075045427"/>
                    </a:ext>
                  </a:extLst>
                </a:gridCol>
                <a:gridCol w="1675391">
                  <a:extLst>
                    <a:ext uri="{9D8B030D-6E8A-4147-A177-3AD203B41FA5}">
                      <a16:colId xmlns:a16="http://schemas.microsoft.com/office/drawing/2014/main" val="2053285083"/>
                    </a:ext>
                  </a:extLst>
                </a:gridCol>
                <a:gridCol w="1605690">
                  <a:extLst>
                    <a:ext uri="{9D8B030D-6E8A-4147-A177-3AD203B41FA5}">
                      <a16:colId xmlns:a16="http://schemas.microsoft.com/office/drawing/2014/main" val="1589425910"/>
                    </a:ext>
                  </a:extLst>
                </a:gridCol>
                <a:gridCol w="2922495">
                  <a:extLst>
                    <a:ext uri="{9D8B030D-6E8A-4147-A177-3AD203B41FA5}">
                      <a16:colId xmlns:a16="http://schemas.microsoft.com/office/drawing/2014/main" val="3991517820"/>
                    </a:ext>
                  </a:extLst>
                </a:gridCol>
              </a:tblGrid>
              <a:tr h="290275">
                <a:tc gridSpan="4"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Точность классификации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219042"/>
                  </a:ext>
                </a:extLst>
              </a:tr>
              <a:tr h="33038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Тренировочная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Тестовая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Число опорных векторов</a:t>
                      </a:r>
                      <a:r>
                        <a:rPr lang="ru-RU" baseline="0" dirty="0" smtClean="0"/>
                        <a:t> (всего 80)</a:t>
                      </a: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889111"/>
                  </a:ext>
                </a:extLst>
              </a:tr>
              <a:tr h="36222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Классификатор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3963"/>
                  </a:ext>
                </a:extLst>
              </a:tr>
              <a:tr h="36222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Редуцированный классификатор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1.0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281276"/>
                  </a:ext>
                </a:extLst>
              </a:tr>
            </a:tbl>
          </a:graphicData>
        </a:graphic>
      </p:graphicFrame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9" y="4450335"/>
            <a:ext cx="2822966" cy="211722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412" y="4451889"/>
            <a:ext cx="2820894" cy="211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20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24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классификации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36279" y="1402477"/>
            <a:ext cx="235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Разделяющая </a:t>
            </a:r>
            <a:r>
              <a:rPr lang="ru-RU" dirty="0"/>
              <a:t>линия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Таблица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0642655"/>
                  </p:ext>
                </p:extLst>
              </p:nvPr>
            </p:nvGraphicFramePr>
            <p:xfrm>
              <a:off x="5871924" y="4786601"/>
              <a:ext cx="3140595" cy="11201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46865">
                      <a:extLst>
                        <a:ext uri="{9D8B030D-6E8A-4147-A177-3AD203B41FA5}">
                          <a16:colId xmlns:a16="http://schemas.microsoft.com/office/drawing/2014/main" val="2029643797"/>
                        </a:ext>
                      </a:extLst>
                    </a:gridCol>
                    <a:gridCol w="1046865">
                      <a:extLst>
                        <a:ext uri="{9D8B030D-6E8A-4147-A177-3AD203B41FA5}">
                          <a16:colId xmlns:a16="http://schemas.microsoft.com/office/drawing/2014/main" val="2705295681"/>
                        </a:ext>
                      </a:extLst>
                    </a:gridCol>
                    <a:gridCol w="1046865">
                      <a:extLst>
                        <a:ext uri="{9D8B030D-6E8A-4147-A177-3AD203B41FA5}">
                          <a16:colId xmlns:a16="http://schemas.microsoft.com/office/drawing/2014/main" val="2023673658"/>
                        </a:ext>
                      </a:extLst>
                    </a:gridCol>
                  </a:tblGrid>
                  <a:tr h="246793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Параметры</a:t>
                          </a:r>
                          <a:r>
                            <a:rPr lang="ru-RU" baseline="0" dirty="0" smtClean="0"/>
                            <a:t> машины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813963"/>
                      </a:ext>
                    </a:extLst>
                  </a:tr>
                  <a:tr h="25312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smtClean="0">
                                    <a:latin typeface="Cambria Math" panose="02040503050406030204" pitchFamily="18" charset="0"/>
                                  </a:rPr>
                                  <m:t>С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smtClean="0"/>
                            <a:t>Ядро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2107106"/>
                      </a:ext>
                    </a:extLst>
                  </a:tr>
                  <a:tr h="253121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0.007</m:t>
                                </m:r>
                              </m:oMath>
                            </m:oMathPara>
                          </a14:m>
                          <a:endPara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  <m:t>0.865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 smtClean="0"/>
                            <a:t>Гауссово (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0.64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89501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Таблица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0642655"/>
                  </p:ext>
                </p:extLst>
              </p:nvPr>
            </p:nvGraphicFramePr>
            <p:xfrm>
              <a:off x="5871924" y="4786601"/>
              <a:ext cx="3140595" cy="11201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46865">
                      <a:extLst>
                        <a:ext uri="{9D8B030D-6E8A-4147-A177-3AD203B41FA5}">
                          <a16:colId xmlns:a16="http://schemas.microsoft.com/office/drawing/2014/main" val="2029643797"/>
                        </a:ext>
                      </a:extLst>
                    </a:gridCol>
                    <a:gridCol w="1046865">
                      <a:extLst>
                        <a:ext uri="{9D8B030D-6E8A-4147-A177-3AD203B41FA5}">
                          <a16:colId xmlns:a16="http://schemas.microsoft.com/office/drawing/2014/main" val="2705295681"/>
                        </a:ext>
                      </a:extLst>
                    </a:gridCol>
                    <a:gridCol w="1046865">
                      <a:extLst>
                        <a:ext uri="{9D8B030D-6E8A-4147-A177-3AD203B41FA5}">
                          <a16:colId xmlns:a16="http://schemas.microsoft.com/office/drawing/2014/main" val="2023673658"/>
                        </a:ext>
                      </a:extLst>
                    </a:gridCol>
                  </a:tblGrid>
                  <a:tr h="29718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Параметры</a:t>
                          </a:r>
                          <a:r>
                            <a:rPr lang="ru-RU" baseline="0" dirty="0" smtClean="0"/>
                            <a:t> машины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8139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581" t="-100000" r="-201163" b="-1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581" t="-100000" r="-101163" b="-1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smtClean="0"/>
                            <a:t>Ядро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210710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581" t="-117647" r="-20116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581" t="-117647" r="-10116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200581" t="-117647" r="-1163" b="-1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89501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51435" y="1402477"/>
                <a:ext cx="4422589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Рассмотрим аналогичные классы, но во втором классе радиус теперь имеет распределение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,0.5)</m:t>
                    </m:r>
                  </m:oMath>
                </a14:m>
                <a:endParaRPr lang="ru-RU" dirty="0" smtClean="0"/>
              </a:p>
              <a:p>
                <a:endParaRPr lang="ru-RU" dirty="0"/>
              </a:p>
              <a:p>
                <a:r>
                  <a:rPr lang="ru-RU" dirty="0" smtClean="0"/>
                  <a:t>Теперь классы уже не имеют точных границ.</a:t>
                </a:r>
              </a:p>
              <a:p>
                <a:endParaRPr lang="ru-RU" dirty="0"/>
              </a:p>
              <a:p>
                <a:r>
                  <a:rPr lang="ru-RU" dirty="0" smtClean="0"/>
                  <a:t>Вполне ожидаемо, что точность классификации упала. Возможно, более тонкая настройка параметров может дать результат лучше. Но и сейчас можно считать, что классы разделены довольно хорошо. Притом</a:t>
                </a:r>
                <a:r>
                  <a:rPr lang="en-US" dirty="0"/>
                  <a:t>,</a:t>
                </a:r>
                <a:r>
                  <a:rPr lang="ru-RU" dirty="0" smtClean="0"/>
                  <a:t> практически нет разницы между обычным и редуцированным классификатором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35" y="1402477"/>
                <a:ext cx="4422589" cy="4801314"/>
              </a:xfrm>
              <a:prstGeom prst="rect">
                <a:avLst/>
              </a:prstGeom>
              <a:blipFill>
                <a:blip r:embed="rId3"/>
                <a:stretch>
                  <a:fillRect l="-1241" t="-635" r="-16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717" y="1718021"/>
            <a:ext cx="3012141" cy="225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1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en-US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25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классификации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4399" y="3876234"/>
            <a:ext cx="311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Значение коэффициентов на каждом шаге обучения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5192398" y="3849822"/>
                <a:ext cx="323442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/>
                  <a:t>Значение коэффициентов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на </a:t>
                </a:r>
                <a:r>
                  <a:rPr lang="ru-RU" dirty="0"/>
                  <a:t>каждом шаге обучения</a:t>
                </a: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98" y="3849822"/>
                <a:ext cx="3234426" cy="646331"/>
              </a:xfrm>
              <a:prstGeom prst="rect">
                <a:avLst/>
              </a:prstGeom>
              <a:blipFill>
                <a:blip r:embed="rId2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917" y="4392016"/>
            <a:ext cx="2767106" cy="207533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26" y="4522565"/>
            <a:ext cx="2458401" cy="1843801"/>
          </a:xfrm>
          <a:prstGeom prst="rect">
            <a:avLst/>
          </a:prstGeom>
        </p:spPr>
      </p:pic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130309"/>
              </p:ext>
            </p:extLst>
          </p:nvPr>
        </p:nvGraphicFramePr>
        <p:xfrm>
          <a:off x="718047" y="1573919"/>
          <a:ext cx="7663954" cy="14927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0378">
                  <a:extLst>
                    <a:ext uri="{9D8B030D-6E8A-4147-A177-3AD203B41FA5}">
                      <a16:colId xmlns:a16="http://schemas.microsoft.com/office/drawing/2014/main" val="4075045427"/>
                    </a:ext>
                  </a:extLst>
                </a:gridCol>
                <a:gridCol w="1675391">
                  <a:extLst>
                    <a:ext uri="{9D8B030D-6E8A-4147-A177-3AD203B41FA5}">
                      <a16:colId xmlns:a16="http://schemas.microsoft.com/office/drawing/2014/main" val="2053285083"/>
                    </a:ext>
                  </a:extLst>
                </a:gridCol>
                <a:gridCol w="1605690">
                  <a:extLst>
                    <a:ext uri="{9D8B030D-6E8A-4147-A177-3AD203B41FA5}">
                      <a16:colId xmlns:a16="http://schemas.microsoft.com/office/drawing/2014/main" val="1589425910"/>
                    </a:ext>
                  </a:extLst>
                </a:gridCol>
                <a:gridCol w="2922495">
                  <a:extLst>
                    <a:ext uri="{9D8B030D-6E8A-4147-A177-3AD203B41FA5}">
                      <a16:colId xmlns:a16="http://schemas.microsoft.com/office/drawing/2014/main" val="3991517820"/>
                    </a:ext>
                  </a:extLst>
                </a:gridCol>
              </a:tblGrid>
              <a:tr h="290275">
                <a:tc gridSpan="4"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Точность классификации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219042"/>
                  </a:ext>
                </a:extLst>
              </a:tr>
              <a:tr h="33038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Тренировочная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Тестовая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Число опорных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dirty="0" smtClean="0"/>
                        <a:t>векторов</a:t>
                      </a:r>
                      <a:r>
                        <a:rPr lang="ru-RU" baseline="0" dirty="0" smtClean="0"/>
                        <a:t> (всего 80)</a:t>
                      </a: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889111"/>
                  </a:ext>
                </a:extLst>
              </a:tr>
              <a:tr h="36222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Классификатор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0.95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0.883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3963"/>
                  </a:ext>
                </a:extLst>
              </a:tr>
              <a:tr h="36222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Редуцированный классификатор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0.88</a:t>
                      </a:r>
                      <a:r>
                        <a:rPr lang="ru-RU" dirty="0"/>
                        <a:t>3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281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990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26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</a:t>
            </a:r>
            <a:r>
              <a:rPr lang="ru-RU" dirty="0" smtClean="0"/>
              <a:t>классификации</a:t>
            </a:r>
            <a:br>
              <a:rPr lang="ru-RU" dirty="0" smtClean="0"/>
            </a:br>
            <a:r>
              <a:rPr lang="ru-RU" dirty="0" smtClean="0"/>
              <a:t>отсортированных классов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136279" y="1402477"/>
            <a:ext cx="235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Разделяющая </a:t>
            </a:r>
            <a:r>
              <a:rPr lang="ru-RU" dirty="0"/>
              <a:t>линия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Таблица 16"/>
              <p:cNvGraphicFramePr>
                <a:graphicFrameLocks noGrp="1"/>
              </p:cNvGraphicFramePr>
              <p:nvPr/>
            </p:nvGraphicFramePr>
            <p:xfrm>
              <a:off x="5871924" y="4786601"/>
              <a:ext cx="3140595" cy="9067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46865">
                      <a:extLst>
                        <a:ext uri="{9D8B030D-6E8A-4147-A177-3AD203B41FA5}">
                          <a16:colId xmlns:a16="http://schemas.microsoft.com/office/drawing/2014/main" val="2029643797"/>
                        </a:ext>
                      </a:extLst>
                    </a:gridCol>
                    <a:gridCol w="1046865">
                      <a:extLst>
                        <a:ext uri="{9D8B030D-6E8A-4147-A177-3AD203B41FA5}">
                          <a16:colId xmlns:a16="http://schemas.microsoft.com/office/drawing/2014/main" val="2705295681"/>
                        </a:ext>
                      </a:extLst>
                    </a:gridCol>
                    <a:gridCol w="1046865">
                      <a:extLst>
                        <a:ext uri="{9D8B030D-6E8A-4147-A177-3AD203B41FA5}">
                          <a16:colId xmlns:a16="http://schemas.microsoft.com/office/drawing/2014/main" val="2023673658"/>
                        </a:ext>
                      </a:extLst>
                    </a:gridCol>
                  </a:tblGrid>
                  <a:tr h="246793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Параметры</a:t>
                          </a:r>
                          <a:r>
                            <a:rPr lang="ru-RU" baseline="0" dirty="0" smtClean="0"/>
                            <a:t> машины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813963"/>
                      </a:ext>
                    </a:extLst>
                  </a:tr>
                  <a:tr h="25312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smtClean="0">
                                    <a:latin typeface="Cambria Math" panose="02040503050406030204" pitchFamily="18" charset="0"/>
                                  </a:rPr>
                                  <m:t>С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smtClean="0"/>
                            <a:t>Ядро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2107106"/>
                      </a:ext>
                    </a:extLst>
                  </a:tr>
                  <a:tr h="253121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50.48</a:t>
                          </a:r>
                          <a:endPara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  <m:t>0.0001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 smtClean="0"/>
                            <a:t>линейное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89501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Таблица 16"/>
              <p:cNvGraphicFramePr>
                <a:graphicFrameLocks noGrp="1"/>
              </p:cNvGraphicFramePr>
              <p:nvPr/>
            </p:nvGraphicFramePr>
            <p:xfrm>
              <a:off x="5871924" y="4786601"/>
              <a:ext cx="3140595" cy="9067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46865">
                      <a:extLst>
                        <a:ext uri="{9D8B030D-6E8A-4147-A177-3AD203B41FA5}">
                          <a16:colId xmlns:a16="http://schemas.microsoft.com/office/drawing/2014/main" val="2029643797"/>
                        </a:ext>
                      </a:extLst>
                    </a:gridCol>
                    <a:gridCol w="1046865">
                      <a:extLst>
                        <a:ext uri="{9D8B030D-6E8A-4147-A177-3AD203B41FA5}">
                          <a16:colId xmlns:a16="http://schemas.microsoft.com/office/drawing/2014/main" val="2705295681"/>
                        </a:ext>
                      </a:extLst>
                    </a:gridCol>
                    <a:gridCol w="1046865">
                      <a:extLst>
                        <a:ext uri="{9D8B030D-6E8A-4147-A177-3AD203B41FA5}">
                          <a16:colId xmlns:a16="http://schemas.microsoft.com/office/drawing/2014/main" val="2023673658"/>
                        </a:ext>
                      </a:extLst>
                    </a:gridCol>
                  </a:tblGrid>
                  <a:tr h="29718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Параметры</a:t>
                          </a:r>
                          <a:r>
                            <a:rPr lang="ru-RU" baseline="0" dirty="0" smtClean="0"/>
                            <a:t> машины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8139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581" t="-100000" r="-201163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581" t="-100000" r="-101163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smtClean="0"/>
                            <a:t>Ядро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21071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50.48</a:t>
                          </a:r>
                          <a:endPara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581" t="-200000" r="-101163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 smtClean="0"/>
                            <a:t>линейное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89501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/>
          <p:cNvSpPr txBox="1"/>
          <p:nvPr/>
        </p:nvSpPr>
        <p:spPr>
          <a:xfrm>
            <a:off x="651435" y="1402477"/>
            <a:ext cx="45540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Рассмотрим случай, где векторы обучающей последовательности отсортированы по классам.</a:t>
            </a:r>
          </a:p>
          <a:p>
            <a:endParaRPr lang="ru-RU" dirty="0"/>
          </a:p>
          <a:p>
            <a:r>
              <a:rPr lang="ru-RU" dirty="0" smtClean="0"/>
              <a:t>Удалось подобрать такие </a:t>
            </a:r>
            <a:r>
              <a:rPr lang="ru-RU" dirty="0" err="1" smtClean="0"/>
              <a:t>гиперпараметры</a:t>
            </a:r>
            <a:r>
              <a:rPr lang="ru-RU" dirty="0" smtClean="0"/>
              <a:t>, при которых итоговая машина разделяет классы с достаточно высокой точностью.</a:t>
            </a:r>
          </a:p>
          <a:p>
            <a:endParaRPr lang="en-US" dirty="0" smtClean="0"/>
          </a:p>
          <a:p>
            <a:r>
              <a:rPr lang="ru-RU" dirty="0" smtClean="0"/>
              <a:t>Т.к. векторам первого класса отвечают «первые» коэффициенты, которые имеют малое значение модулю, то редуцированный классификатор очень сильно уступает в точности обычному.</a:t>
            </a:r>
          </a:p>
          <a:p>
            <a:endParaRPr lang="ru-RU" dirty="0"/>
          </a:p>
          <a:p>
            <a:r>
              <a:rPr lang="ru-RU" dirty="0" smtClean="0"/>
              <a:t>Видно, что наибольший вклад вносят векторы второго класса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348" y="1709271"/>
            <a:ext cx="3492251" cy="26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3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en-US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27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классификации</a:t>
            </a:r>
            <a:br>
              <a:rPr lang="ru-RU" dirty="0"/>
            </a:br>
            <a:r>
              <a:rPr lang="ru-RU" dirty="0"/>
              <a:t>отсортированных классов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4399" y="3876234"/>
            <a:ext cx="311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Значение коэффициентов на каждом шаге обучения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5192398" y="3849822"/>
                <a:ext cx="323442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/>
                  <a:t>Значение коэффициентов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на </a:t>
                </a:r>
                <a:r>
                  <a:rPr lang="ru-RU" dirty="0"/>
                  <a:t>каждом шаге обучения</a:t>
                </a: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98" y="3849822"/>
                <a:ext cx="3234426" cy="646331"/>
              </a:xfrm>
              <a:prstGeom prst="rect">
                <a:avLst/>
              </a:prstGeom>
              <a:blipFill>
                <a:blip r:embed="rId2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355536"/>
              </p:ext>
            </p:extLst>
          </p:nvPr>
        </p:nvGraphicFramePr>
        <p:xfrm>
          <a:off x="333197" y="1819909"/>
          <a:ext cx="2983592" cy="15665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6557">
                  <a:extLst>
                    <a:ext uri="{9D8B030D-6E8A-4147-A177-3AD203B41FA5}">
                      <a16:colId xmlns:a16="http://schemas.microsoft.com/office/drawing/2014/main" val="4075045427"/>
                    </a:ext>
                  </a:extLst>
                </a:gridCol>
                <a:gridCol w="514203">
                  <a:extLst>
                    <a:ext uri="{9D8B030D-6E8A-4147-A177-3AD203B41FA5}">
                      <a16:colId xmlns:a16="http://schemas.microsoft.com/office/drawing/2014/main" val="2053285083"/>
                    </a:ext>
                  </a:extLst>
                </a:gridCol>
                <a:gridCol w="625100">
                  <a:extLst>
                    <a:ext uri="{9D8B030D-6E8A-4147-A177-3AD203B41FA5}">
                      <a16:colId xmlns:a16="http://schemas.microsoft.com/office/drawing/2014/main" val="1589425910"/>
                    </a:ext>
                  </a:extLst>
                </a:gridCol>
                <a:gridCol w="1137732">
                  <a:extLst>
                    <a:ext uri="{9D8B030D-6E8A-4147-A177-3AD203B41FA5}">
                      <a16:colId xmlns:a16="http://schemas.microsoft.com/office/drawing/2014/main" val="3991517820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ru-RU" sz="1000" dirty="0" smtClean="0"/>
                        <a:t>Точность классификации</a:t>
                      </a:r>
                      <a:endParaRPr lang="ru-RU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219042"/>
                  </a:ext>
                </a:extLst>
              </a:tr>
              <a:tr h="235650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dirty="0" smtClean="0"/>
                        <a:t>Тренировочная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dirty="0" smtClean="0"/>
                        <a:t>Тестовая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dirty="0" smtClean="0"/>
                        <a:t>Число опорных векторов</a:t>
                      </a:r>
                      <a:r>
                        <a:rPr lang="ru-RU" sz="1000" baseline="0" dirty="0" smtClean="0"/>
                        <a:t> (всего 80)</a:t>
                      </a:r>
                      <a:endParaRPr lang="ru-RU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889111"/>
                  </a:ext>
                </a:extLst>
              </a:tr>
              <a:tr h="23565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dirty="0" err="1" smtClean="0"/>
                        <a:t>Обыч</a:t>
                      </a:r>
                      <a:r>
                        <a:rPr lang="ru-RU" sz="100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1.0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0.997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50</a:t>
                      </a:r>
                      <a:endParaRPr lang="ru-RU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3963"/>
                  </a:ext>
                </a:extLst>
              </a:tr>
              <a:tr h="53021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dirty="0" smtClean="0"/>
                        <a:t>Ред.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0.48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0.45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36</a:t>
                      </a:r>
                      <a:endParaRPr lang="ru-RU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281276"/>
                  </a:ext>
                </a:extLst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057" y="4450335"/>
            <a:ext cx="2490117" cy="186758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859" y="1823860"/>
            <a:ext cx="2300941" cy="17257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11171" y="1266553"/>
            <a:ext cx="202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Коэффициенты на последнем шаге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30" y="4479678"/>
            <a:ext cx="2622135" cy="196660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102" y="1594071"/>
            <a:ext cx="2690948" cy="20182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01655" y="1206768"/>
            <a:ext cx="2938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Разделяющая прямая на каждом шаге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916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28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Примеры классификации</a:t>
            </a:r>
            <a:br>
              <a:rPr lang="ru-RU" dirty="0"/>
            </a:br>
            <a:r>
              <a:rPr lang="ru-RU" dirty="0"/>
              <a:t>отсортированных классов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36279" y="1402477"/>
            <a:ext cx="235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Разделяющая </a:t>
            </a:r>
            <a:r>
              <a:rPr lang="ru-RU" dirty="0"/>
              <a:t>линия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Таблица 16"/>
              <p:cNvGraphicFramePr>
                <a:graphicFrameLocks noGrp="1"/>
              </p:cNvGraphicFramePr>
              <p:nvPr/>
            </p:nvGraphicFramePr>
            <p:xfrm>
              <a:off x="5871924" y="4786601"/>
              <a:ext cx="3140595" cy="9067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46865">
                      <a:extLst>
                        <a:ext uri="{9D8B030D-6E8A-4147-A177-3AD203B41FA5}">
                          <a16:colId xmlns:a16="http://schemas.microsoft.com/office/drawing/2014/main" val="2029643797"/>
                        </a:ext>
                      </a:extLst>
                    </a:gridCol>
                    <a:gridCol w="1046865">
                      <a:extLst>
                        <a:ext uri="{9D8B030D-6E8A-4147-A177-3AD203B41FA5}">
                          <a16:colId xmlns:a16="http://schemas.microsoft.com/office/drawing/2014/main" val="2705295681"/>
                        </a:ext>
                      </a:extLst>
                    </a:gridCol>
                    <a:gridCol w="1046865">
                      <a:extLst>
                        <a:ext uri="{9D8B030D-6E8A-4147-A177-3AD203B41FA5}">
                          <a16:colId xmlns:a16="http://schemas.microsoft.com/office/drawing/2014/main" val="2023673658"/>
                        </a:ext>
                      </a:extLst>
                    </a:gridCol>
                  </a:tblGrid>
                  <a:tr h="246793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Параметры</a:t>
                          </a:r>
                          <a:r>
                            <a:rPr lang="ru-RU" baseline="0" dirty="0" smtClean="0"/>
                            <a:t> машины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813963"/>
                      </a:ext>
                    </a:extLst>
                  </a:tr>
                  <a:tr h="25312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smtClean="0">
                                    <a:latin typeface="Cambria Math" panose="02040503050406030204" pitchFamily="18" charset="0"/>
                                  </a:rPr>
                                  <m:t>С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smtClean="0"/>
                            <a:t>Ядро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2107106"/>
                      </a:ext>
                    </a:extLst>
                  </a:tr>
                  <a:tr h="253121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57.48</a:t>
                          </a:r>
                          <a:endPara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  <m:t>0.0001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 smtClean="0"/>
                            <a:t>линейное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89501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Таблица 16"/>
              <p:cNvGraphicFramePr>
                <a:graphicFrameLocks noGrp="1"/>
              </p:cNvGraphicFramePr>
              <p:nvPr/>
            </p:nvGraphicFramePr>
            <p:xfrm>
              <a:off x="5871924" y="4786601"/>
              <a:ext cx="3140595" cy="9067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46865">
                      <a:extLst>
                        <a:ext uri="{9D8B030D-6E8A-4147-A177-3AD203B41FA5}">
                          <a16:colId xmlns:a16="http://schemas.microsoft.com/office/drawing/2014/main" val="2029643797"/>
                        </a:ext>
                      </a:extLst>
                    </a:gridCol>
                    <a:gridCol w="1046865">
                      <a:extLst>
                        <a:ext uri="{9D8B030D-6E8A-4147-A177-3AD203B41FA5}">
                          <a16:colId xmlns:a16="http://schemas.microsoft.com/office/drawing/2014/main" val="2705295681"/>
                        </a:ext>
                      </a:extLst>
                    </a:gridCol>
                    <a:gridCol w="1046865">
                      <a:extLst>
                        <a:ext uri="{9D8B030D-6E8A-4147-A177-3AD203B41FA5}">
                          <a16:colId xmlns:a16="http://schemas.microsoft.com/office/drawing/2014/main" val="2023673658"/>
                        </a:ext>
                      </a:extLst>
                    </a:gridCol>
                  </a:tblGrid>
                  <a:tr h="29718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Параметры</a:t>
                          </a:r>
                          <a:r>
                            <a:rPr lang="ru-RU" baseline="0" dirty="0" smtClean="0"/>
                            <a:t> машины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8139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581" t="-100000" r="-201163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581" t="-100000" r="-101163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smtClean="0"/>
                            <a:t>Ядро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21071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57.48</a:t>
                          </a:r>
                          <a:endPara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581" t="-200000" r="-101163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 smtClean="0"/>
                            <a:t>линейное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89501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/>
          <p:cNvSpPr txBox="1"/>
          <p:nvPr/>
        </p:nvSpPr>
        <p:spPr>
          <a:xfrm>
            <a:off x="569118" y="1108435"/>
            <a:ext cx="44225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Увеличим мощность выборки обучающей выборки, теперь вклад первого класса ещё меньше.</a:t>
            </a:r>
            <a:endParaRPr lang="ru-RU" dirty="0"/>
          </a:p>
          <a:p>
            <a:r>
              <a:rPr lang="ru-RU" dirty="0" smtClean="0"/>
              <a:t>Редуцированный классификатор показывает плохие результаты.</a:t>
            </a:r>
            <a:endParaRPr lang="ru-RU" dirty="0"/>
          </a:p>
          <a:p>
            <a:r>
              <a:rPr lang="ru-RU" dirty="0" smtClean="0"/>
              <a:t>Основной вклад вносят векторы второго класса</a:t>
            </a:r>
          </a:p>
          <a:p>
            <a:endParaRPr lang="ru-RU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058" y="1771809"/>
            <a:ext cx="3550024" cy="266251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41" y="4303059"/>
            <a:ext cx="2360706" cy="177053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729" y="4365065"/>
            <a:ext cx="2195358" cy="1646518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003916" y="3656728"/>
            <a:ext cx="2192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Коэффициенты на последнем шаге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249517" y="3422108"/>
                <a:ext cx="248322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/>
                  <a:t>Значение коэффициентов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на каждом шаге обучения</a:t>
                </a: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17" y="3422108"/>
                <a:ext cx="2483224" cy="923330"/>
              </a:xfrm>
              <a:prstGeom prst="rect">
                <a:avLst/>
              </a:prstGeom>
              <a:blipFill>
                <a:blip r:embed="rId6"/>
                <a:stretch>
                  <a:fillRect l="-1720" t="-3289" r="-1474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0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29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Примеры классификации</a:t>
            </a:r>
            <a:br>
              <a:rPr lang="ru-RU" dirty="0"/>
            </a:br>
            <a:r>
              <a:rPr lang="ru-RU" dirty="0"/>
              <a:t>отсортированных классов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36279" y="1402477"/>
            <a:ext cx="235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Разделяющая </a:t>
            </a:r>
            <a:r>
              <a:rPr lang="ru-RU" dirty="0"/>
              <a:t>линия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Таблица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9601803"/>
                  </p:ext>
                </p:extLst>
              </p:nvPr>
            </p:nvGraphicFramePr>
            <p:xfrm>
              <a:off x="5871924" y="4786601"/>
              <a:ext cx="3140595" cy="9067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46865">
                      <a:extLst>
                        <a:ext uri="{9D8B030D-6E8A-4147-A177-3AD203B41FA5}">
                          <a16:colId xmlns:a16="http://schemas.microsoft.com/office/drawing/2014/main" val="2029643797"/>
                        </a:ext>
                      </a:extLst>
                    </a:gridCol>
                    <a:gridCol w="1046865">
                      <a:extLst>
                        <a:ext uri="{9D8B030D-6E8A-4147-A177-3AD203B41FA5}">
                          <a16:colId xmlns:a16="http://schemas.microsoft.com/office/drawing/2014/main" val="2705295681"/>
                        </a:ext>
                      </a:extLst>
                    </a:gridCol>
                    <a:gridCol w="1046865">
                      <a:extLst>
                        <a:ext uri="{9D8B030D-6E8A-4147-A177-3AD203B41FA5}">
                          <a16:colId xmlns:a16="http://schemas.microsoft.com/office/drawing/2014/main" val="2023673658"/>
                        </a:ext>
                      </a:extLst>
                    </a:gridCol>
                  </a:tblGrid>
                  <a:tr h="246793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Параметры</a:t>
                          </a:r>
                          <a:r>
                            <a:rPr lang="ru-RU" baseline="0" dirty="0" smtClean="0"/>
                            <a:t> машины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813963"/>
                      </a:ext>
                    </a:extLst>
                  </a:tr>
                  <a:tr h="25312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smtClean="0">
                                    <a:latin typeface="Cambria Math" panose="02040503050406030204" pitchFamily="18" charset="0"/>
                                  </a:rPr>
                                  <m:t>С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smtClean="0"/>
                            <a:t>Ядро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2107106"/>
                      </a:ext>
                    </a:extLst>
                  </a:tr>
                  <a:tr h="253121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10.63</a:t>
                          </a:r>
                          <a:endPara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  <m:t>0.0019</m:t>
                                </m:r>
                                <m:r>
                                  <a:rPr lang="ru-RU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 smtClean="0"/>
                            <a:t>линейное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89501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Таблица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9601803"/>
                  </p:ext>
                </p:extLst>
              </p:nvPr>
            </p:nvGraphicFramePr>
            <p:xfrm>
              <a:off x="5871924" y="4786601"/>
              <a:ext cx="3140595" cy="9067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46865">
                      <a:extLst>
                        <a:ext uri="{9D8B030D-6E8A-4147-A177-3AD203B41FA5}">
                          <a16:colId xmlns:a16="http://schemas.microsoft.com/office/drawing/2014/main" val="2029643797"/>
                        </a:ext>
                      </a:extLst>
                    </a:gridCol>
                    <a:gridCol w="1046865">
                      <a:extLst>
                        <a:ext uri="{9D8B030D-6E8A-4147-A177-3AD203B41FA5}">
                          <a16:colId xmlns:a16="http://schemas.microsoft.com/office/drawing/2014/main" val="2705295681"/>
                        </a:ext>
                      </a:extLst>
                    </a:gridCol>
                    <a:gridCol w="1046865">
                      <a:extLst>
                        <a:ext uri="{9D8B030D-6E8A-4147-A177-3AD203B41FA5}">
                          <a16:colId xmlns:a16="http://schemas.microsoft.com/office/drawing/2014/main" val="2023673658"/>
                        </a:ext>
                      </a:extLst>
                    </a:gridCol>
                  </a:tblGrid>
                  <a:tr h="29718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Параметры</a:t>
                          </a:r>
                          <a:r>
                            <a:rPr lang="ru-RU" baseline="0" dirty="0" smtClean="0"/>
                            <a:t> машины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8139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581" t="-100000" r="-201163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581" t="-100000" r="-101163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400" dirty="0" smtClean="0"/>
                            <a:t>Ядро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21071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10.63</a:t>
                          </a:r>
                          <a:endParaRPr lang="en-US" sz="1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00581" t="-200000" r="-101163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dirty="0" smtClean="0"/>
                            <a:t>линейное</a:t>
                          </a:r>
                          <a:endParaRPr lang="ru-R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89501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/>
          <p:cNvSpPr txBox="1"/>
          <p:nvPr/>
        </p:nvSpPr>
        <p:spPr>
          <a:xfrm>
            <a:off x="589421" y="1248878"/>
            <a:ext cx="45451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Пришлось значительно увеличить сетку для нахождения параметров, при которых хотя бы обычный классификатор давал бы хорошие результаты.</a:t>
            </a:r>
            <a:br>
              <a:rPr lang="ru-RU" dirty="0" smtClean="0"/>
            </a:br>
            <a:r>
              <a:rPr lang="ru-RU" dirty="0" smtClean="0"/>
              <a:t>Коэффициенты первого класса практически «потерялись» на </a:t>
            </a:r>
            <a:r>
              <a:rPr lang="ru-RU" smtClean="0"/>
              <a:t>фоне второго.</a:t>
            </a:r>
            <a:endParaRPr lang="ru-RU" dirty="0" smtClean="0"/>
          </a:p>
          <a:p>
            <a:r>
              <a:rPr lang="ru-RU" dirty="0" smtClean="0"/>
              <a:t>Редуцированный классификатор даёт крайне плохие результаты.</a:t>
            </a:r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099540" y="3885353"/>
            <a:ext cx="2192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Коэффициенты на последнем шаге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0"/>
              <p:cNvSpPr/>
              <p:nvPr/>
            </p:nvSpPr>
            <p:spPr>
              <a:xfrm>
                <a:off x="345141" y="3650733"/>
                <a:ext cx="248322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/>
                  <a:t>Значение коэффициентов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на каждом шаге обучения</a:t>
                </a:r>
              </a:p>
            </p:txBody>
          </p:sp>
        </mc:Choice>
        <mc:Fallback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41" y="3650733"/>
                <a:ext cx="2483224" cy="923330"/>
              </a:xfrm>
              <a:prstGeom prst="rect">
                <a:avLst/>
              </a:prstGeom>
              <a:blipFill>
                <a:blip r:embed="rId3"/>
                <a:stretch>
                  <a:fillRect l="-1720" t="-3974" r="-1474" b="-9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658" y="1705694"/>
            <a:ext cx="3045012" cy="22837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88" y="4528858"/>
            <a:ext cx="2300729" cy="172554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974" y="4541657"/>
            <a:ext cx="2373415" cy="178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8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3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4682" y="1213224"/>
                <a:ext cx="8665883" cy="440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Рассматривается входное пространство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 выходное пространство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 −1</m:t>
                        </m:r>
                      </m:e>
                    </m:d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r>
                  <a:rPr lang="ru-RU" dirty="0" smtClean="0"/>
                  <a:t>Обучение основа на данных выборки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составленное согласно некоторому фиксированному неизвестному распределению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 по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ru-RU" dirty="0" smtClean="0"/>
                  <a:t>. Цель бинарной классификации – вывести из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 smtClean="0"/>
                  <a:t>гипотезу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ru-RU" dirty="0" err="1" smtClean="0"/>
                  <a:t>минимизирующую</a:t>
                </a:r>
                <a:r>
                  <a:rPr lang="ru-RU" dirty="0" smtClean="0"/>
                  <a:t> риск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ru-RU" dirty="0" smtClean="0"/>
                  <a:t>, соответствующий ошибке обобщения.</a:t>
                </a:r>
              </a:p>
              <a:p>
                <a:r>
                  <a:rPr lang="ru-RU" dirty="0" smtClean="0"/>
                  <a:t>Риск: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subSup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𝑑𝑝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dirty="0" smtClean="0"/>
              </a:p>
              <a:p>
                <a:r>
                  <a:rPr lang="ru-RU" dirty="0" smtClean="0"/>
                  <a:t>Рассматриваемая функция потерь: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ru-RU" dirty="0" smtClean="0"/>
                  <a:t>Где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ru-R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 smtClean="0"/>
                  <a:t> параметр функции потерь</a:t>
                </a:r>
              </a:p>
              <a:p>
                <a:endParaRPr lang="ru-RU" dirty="0" smtClean="0"/>
              </a:p>
              <a:p>
                <a:r>
                  <a:rPr lang="ru-RU" dirty="0" smtClean="0"/>
                  <a:t>Входные векторы отображаются в пространство признаков, где ядерная функция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ru-RU" dirty="0"/>
              </a:p>
              <a:p>
                <a:r>
                  <a:rPr lang="ru-RU" dirty="0" smtClean="0"/>
                  <a:t>играет роль скалярного произведения. В этом пространстве строится линейная </a:t>
                </a:r>
                <a:r>
                  <a:rPr lang="en-US" dirty="0" smtClean="0"/>
                  <a:t>SVM</a:t>
                </a:r>
                <a:r>
                  <a:rPr lang="ru-RU" dirty="0" smtClean="0"/>
                  <a:t>, который в исходном пространстве соответствует нелинейная</a:t>
                </a:r>
                <a:r>
                  <a:rPr lang="en-US" dirty="0" smtClean="0"/>
                  <a:t> </a:t>
                </a:r>
                <a:r>
                  <a:rPr lang="ru-RU" dirty="0" smtClean="0"/>
                  <a:t>машина</a:t>
                </a:r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82" y="1213224"/>
                <a:ext cx="8665883" cy="4404732"/>
              </a:xfrm>
              <a:prstGeom prst="rect">
                <a:avLst/>
              </a:prstGeom>
              <a:blipFill>
                <a:blip r:embed="rId2"/>
                <a:stretch>
                  <a:fillRect l="-633" t="-692" b="-12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580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30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152630" y="152812"/>
            <a:ext cx="3860844" cy="755735"/>
          </a:xfrm>
        </p:spPr>
        <p:txBody>
          <a:bodyPr/>
          <a:lstStyle/>
          <a:p>
            <a:r>
              <a:rPr lang="ru-RU" dirty="0" smtClean="0"/>
              <a:t>Преимущества и недостатки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13975" y="1362635"/>
            <a:ext cx="83849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Преимущества: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Онлайн алгоритм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На каждом шаге обучения существует решающая функция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Зачастую количество опорных вектором можно сократить без ущерба для качества классификации.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r>
              <a:rPr lang="ru-RU" dirty="0" smtClean="0"/>
              <a:t>Недостатки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Результаты сильно зависят от настройки </a:t>
            </a:r>
            <a:r>
              <a:rPr lang="ru-RU" dirty="0" err="1" smtClean="0"/>
              <a:t>гиперпараметров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Многие векторы тренировочной последовательности становятся опорными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Зависит не только от обучающей выборки, но и от порядка элемента в ней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845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31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03165" y="1080284"/>
            <a:ext cx="838498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Опорными векторами становятся почти все «последние» элементы обучающей выборки. «</a:t>
            </a:r>
            <a:r>
              <a:rPr lang="ru-RU" sz="1600" dirty="0"/>
              <a:t>Н</a:t>
            </a:r>
            <a:r>
              <a:rPr lang="ru-RU" sz="1600" dirty="0" smtClean="0"/>
              <a:t>ачальные» векторы имеют коэффициенты близкие к нулю и вклад в результат почти не вносят. Однако, мы не можем их просто «выкинуть», так как они же могут иметь весомые коэффициенты на промежуточных шагах обучения. В итоговой машине решающая функция вычисляется как сумма, и векторы с близкими к нулю коэффициентами вносят крайне незначительный вклад в результат, потому их можно не учитывать при вычислении значения решающей функции..</a:t>
            </a:r>
          </a:p>
          <a:p>
            <a:r>
              <a:rPr lang="ru-RU" sz="1600" dirty="0" smtClean="0"/>
              <a:t>На примерах видно, что даже если обнулить все коэффициенты меньшие 10% от максимального, то результаты классификации остаются практически без изменений.</a:t>
            </a:r>
          </a:p>
          <a:p>
            <a:endParaRPr lang="ru-RU" sz="1600" dirty="0" smtClean="0"/>
          </a:p>
          <a:p>
            <a:r>
              <a:rPr lang="ru-RU" sz="1600" dirty="0" smtClean="0"/>
              <a:t>Векторы, коэффициенты при которых равны нулю, не вносят никакого вклада ни на одном из шагов обучения. И, вроде, их можно было бы и исключить, но при вычислении коэффициентов учитываются мощность выборки и скорость обучения (зависит от номера шага). Их изменения могут значительно повлиять на ход алгоритма.</a:t>
            </a:r>
          </a:p>
          <a:p>
            <a:endParaRPr lang="ru-RU" sz="1600" dirty="0" smtClean="0"/>
          </a:p>
          <a:p>
            <a:endParaRPr lang="ru-RU" sz="1600" dirty="0"/>
          </a:p>
          <a:p>
            <a:r>
              <a:rPr lang="ru-RU" sz="1600" dirty="0" smtClean="0"/>
              <a:t>Так как </a:t>
            </a:r>
            <a:r>
              <a:rPr lang="en-US" sz="1600" dirty="0" smtClean="0"/>
              <a:t>NORMA – </a:t>
            </a:r>
            <a:r>
              <a:rPr lang="ru-RU" sz="1600" dirty="0" smtClean="0"/>
              <a:t>онлайн алгоритм, то прервав обучение на любом шаге мы получим решающую функцию. На основании этой функции можно делать выбор о необходимости продолжения обучения.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293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32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131276" y="2766646"/>
            <a:ext cx="7115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/>
              <a:t>Спасибо за внимание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62942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33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Источники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38554" y="1254369"/>
                <a:ext cx="815926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𝐽𝑦𝑟𝑘𝑖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𝐾𝑖𝑣𝑖𝑛𝑒𝑛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  «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𝑂𝑛𝑙𝑖𝑛𝑒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𝐿𝑒𝑎𝑟𝑛𝑖𝑛𝑔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𝐾𝑒𝑟𝑛𝑒𝑙𝑠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[</a:t>
                </a:r>
                <a:r>
                  <a:rPr lang="ru-RU" dirty="0" smtClean="0"/>
                  <a:t>электронный ресурс</a:t>
                </a:r>
                <a:r>
                  <a:rPr lang="en-US" dirty="0" smtClean="0"/>
                  <a:t>]</a:t>
                </a:r>
                <a:r>
                  <a:rPr lang="ru-RU" dirty="0" smtClean="0"/>
                  <a:t> </a:t>
                </a:r>
                <a:r>
                  <a:rPr lang="en-US" dirty="0" smtClean="0"/>
                  <a:t>URL: </a:t>
                </a:r>
                <a:r>
                  <a:rPr lang="en-US" dirty="0">
                    <a:hlinkClick r:id="rId2"/>
                  </a:rPr>
                  <a:t>https://vk.com/doc38035266_542314523?hash=ef1a1101dd5ae2296a&amp;dl=dd397bbd93e0bda579</a:t>
                </a:r>
                <a:endParaRPr lang="en-US" dirty="0" smtClean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 smtClean="0"/>
              </a:p>
              <a:p>
                <a:endParaRPr lang="ru-RU" dirty="0" smtClean="0"/>
              </a:p>
              <a:p>
                <a:pPr marL="342900" indent="-342900">
                  <a:buFont typeface="+mj-lt"/>
                  <a:buAutoNum type="arabicPeriod"/>
                </a:pPr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54" y="1254369"/>
                <a:ext cx="8159261" cy="1754326"/>
              </a:xfrm>
              <a:prstGeom prst="rect">
                <a:avLst/>
              </a:prstGeom>
              <a:blipFill>
                <a:blip r:embed="rId3"/>
                <a:stretch>
                  <a:fillRect l="-523" t="-2083" r="-5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0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4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Базовая идея алгоритма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0423" y="1320800"/>
                <a:ext cx="845073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NORMA – Naive Online Risk Minimization Algorithm</a:t>
                </a:r>
                <a:endParaRPr lang="ru-RU" dirty="0" smtClean="0"/>
              </a:p>
              <a:p>
                <a:r>
                  <a:rPr lang="ru-RU" dirty="0" smtClean="0"/>
                  <a:t>Для получения гипотезы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u-RU" dirty="0" smtClean="0"/>
                  <a:t>, алгоритм </a:t>
                </a:r>
                <a:r>
                  <a:rPr lang="en-US" dirty="0" smtClean="0"/>
                  <a:t>NORMA </a:t>
                </a:r>
                <a:r>
                  <a:rPr lang="ru-RU" dirty="0" smtClean="0"/>
                  <a:t>вырабатывает последовательность гипотез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ru-RU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где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i="0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i="1" dirty="0" smtClean="0"/>
                  <a:t> </a:t>
                </a:r>
                <a:r>
                  <a:rPr lang="ru-RU" dirty="0" smtClean="0"/>
                  <a:t>некоторая произвольная гипотеза</a:t>
                </a:r>
                <a:endParaRPr lang="en-US" dirty="0" smtClean="0"/>
              </a:p>
              <a:p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для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dirty="0" smtClean="0"/>
                  <a:t> построенная после поступления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ru-RU" dirty="0" smtClean="0"/>
                  <a:t>-го образца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23" y="1320800"/>
                <a:ext cx="8450730" cy="2031325"/>
              </a:xfrm>
              <a:prstGeom prst="rect">
                <a:avLst/>
              </a:prstGeom>
              <a:blipFill>
                <a:blip r:embed="rId2"/>
                <a:stretch>
                  <a:fillRect l="-649" t="-18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47" y="3012141"/>
            <a:ext cx="3842870" cy="28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6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5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Базовая идея алгоритма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4362" y="1338729"/>
                <a:ext cx="8696512" cy="3458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Определим мгновенный риск: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(∗)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ru-RU" dirty="0" smtClean="0"/>
                  <a:t>Где: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ru-RU" dirty="0" smtClean="0"/>
              </a:p>
              <a:p>
                <a:r>
                  <a:rPr lang="en-US" dirty="0" smtClean="0"/>
                  <a:t>NORMA</a:t>
                </a:r>
                <a:r>
                  <a:rPr lang="ru-RU" dirty="0" smtClean="0"/>
                  <a:t> производит градиентный спуск в направлении минимума мгновенного риска.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𝑖𝑛𝑠𝑡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r>
                  <a:rPr lang="ru-RU" dirty="0" smtClean="0"/>
                  <a:t>Где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ru-R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ru-RU" dirty="0" smtClean="0"/>
                  <a:t>скорость обучения</a:t>
                </a:r>
              </a:p>
              <a:p>
                <a:r>
                  <a:rPr lang="ru-RU" dirty="0" smtClean="0"/>
                  <a:t>Подставив в вместо мгновенного риска его выражение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(∗)</m:t>
                    </m:r>
                  </m:oMath>
                </a14:m>
                <a:r>
                  <a:rPr lang="ru-RU" dirty="0" smtClean="0"/>
                  <a:t> получим: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∙)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62" y="1338729"/>
                <a:ext cx="8696512" cy="3458639"/>
              </a:xfrm>
              <a:prstGeom prst="rect">
                <a:avLst/>
              </a:prstGeom>
              <a:blipFill>
                <a:blip r:embed="rId2"/>
                <a:stretch>
                  <a:fillRect l="-561" t="-1058" r="-210" b="-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62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6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Базовая идея алгоритма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36282" y="1201271"/>
                <a:ext cx="8522447" cy="4324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Функция потерь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⁡(0,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ru-RU" dirty="0"/>
                  <a:t>Тогда:</a:t>
                </a:r>
                <a:br>
                  <a:rPr lang="ru-RU" dirty="0"/>
                </a:b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        иначе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b="0" i="1" dirty="0" smtClean="0">
                  <a:latin typeface="Cambria Math" panose="02040503050406030204" pitchFamily="18" charset="0"/>
                </a:endParaRPr>
              </a:p>
              <a:p>
                <a:endParaRPr lang="ru-RU" i="1" dirty="0">
                  <a:latin typeface="Cambria Math" panose="02040503050406030204" pitchFamily="18" charset="0"/>
                </a:endParaRPr>
              </a:p>
              <a:p>
                <a:r>
                  <a:rPr lang="ru-RU" dirty="0" smtClean="0">
                    <a:latin typeface="Cambria Math" panose="02040503050406030204" pitchFamily="18" charset="0"/>
                  </a:rPr>
                  <a:t>Выберем в качестве начально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 smtClean="0">
                  <a:latin typeface="Cambria Math" panose="02040503050406030204" pitchFamily="18" charset="0"/>
                </a:endParaRPr>
              </a:p>
              <a:p>
                <a:r>
                  <a:rPr lang="ru-RU" dirty="0" smtClean="0">
                    <a:latin typeface="Cambria Math" panose="02040503050406030204" pitchFamily="18" charset="0"/>
                  </a:rPr>
                  <a:t>Тогда </a:t>
                </a:r>
                <a:r>
                  <a:rPr lang="ru-RU" dirty="0" smtClean="0"/>
                  <a:t>решающая </a:t>
                </a:r>
                <a:r>
                  <a:rPr lang="ru-RU" dirty="0"/>
                  <a:t>функция на каждом шаге обучения имеет вид: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b="0" dirty="0" smtClean="0">
                  <a:latin typeface="Cambria Math" panose="02040503050406030204" pitchFamily="18" charset="0"/>
                </a:endParaRPr>
              </a:p>
              <a:p>
                <a:r>
                  <a:rPr lang="ru-RU" dirty="0" smtClean="0">
                    <a:latin typeface="Cambria Math" panose="02040503050406030204" pitchFamily="18" charset="0"/>
                  </a:rPr>
                  <a:t>Где: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при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при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82" y="1201271"/>
                <a:ext cx="8522447" cy="4324710"/>
              </a:xfrm>
              <a:prstGeom prst="rect">
                <a:avLst/>
              </a:prstGeom>
              <a:blipFill>
                <a:blip r:embed="rId2"/>
                <a:stretch>
                  <a:fillRect l="-644" t="-1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07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7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Базовая идея алгоритма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6517" y="1207248"/>
                <a:ext cx="8522447" cy="539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r>
                  <a:rPr lang="ru-RU" dirty="0" smtClean="0">
                    <a:latin typeface="Cambria Math" panose="02040503050406030204" pitchFamily="18" charset="0"/>
                  </a:rPr>
                  <a:t>Воспользуемся стандартным дополнением постоянного смещения </a:t>
                </a:r>
                <a:r>
                  <a:rPr lang="en-US" dirty="0" smtClean="0">
                    <a:latin typeface="Cambria Math" panose="02040503050406030204" pitchFamily="18" charset="0"/>
                  </a:rPr>
                  <a:t>b </a:t>
                </a:r>
                <a:r>
                  <a:rPr lang="ru-RU" dirty="0" smtClean="0">
                    <a:latin typeface="Cambria Math" panose="02040503050406030204" pitchFamily="18" charset="0"/>
                  </a:rPr>
                  <a:t>для расширения пространства функций </a:t>
                </a:r>
                <a:r>
                  <a:rPr lang="en-US" dirty="0" smtClean="0">
                    <a:latin typeface="Cambria Math" panose="02040503050406030204" pitchFamily="18" charset="0"/>
                  </a:rPr>
                  <a:t>H</a:t>
                </a:r>
                <a:r>
                  <a:rPr lang="ru-RU" dirty="0" smtClean="0">
                    <a:latin typeface="Cambria Math" panose="02040503050406030204" pitchFamily="18" charset="0"/>
                  </a:rPr>
                  <a:t>.</a:t>
                </a:r>
                <a:endParaRPr lang="ru-RU" b="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r>
                  <a:rPr lang="ru-RU" i="1" dirty="0" smtClean="0">
                    <a:latin typeface="Cambria Math" panose="02040503050406030204" pitchFamily="18" charset="0"/>
                  </a:rPr>
                  <a:t>Где: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ru-RU" dirty="0"/>
                  <a:t>В</a:t>
                </a:r>
                <a:r>
                  <a:rPr lang="ru-RU" dirty="0" smtClean="0"/>
                  <a:t>ыберем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u-RU" dirty="0" smtClean="0"/>
              </a:p>
              <a:p>
                <a:r>
                  <a:rPr lang="ru-RU" dirty="0" smtClean="0"/>
                  <a:t>На каждом шаге будем обновлять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𝑖𝑛𝑠𝑡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r>
                  <a:rPr lang="ru-RU" dirty="0" smtClean="0"/>
                  <a:t>Подставив выражение для  мгновенного риска получим: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 smtClean="0"/>
              </a:p>
              <a:p>
                <a:endParaRPr lang="ru-RU" dirty="0" smtClean="0"/>
              </a:p>
              <a:p>
                <a:endParaRPr lang="ru-RU" dirty="0" smtClean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17" y="1207248"/>
                <a:ext cx="8522447" cy="5390194"/>
              </a:xfrm>
              <a:prstGeom prst="rect">
                <a:avLst/>
              </a:prstGeom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45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8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Псевдокод </a:t>
            </a:r>
            <a:r>
              <a:rPr lang="en-US" dirty="0" smtClean="0"/>
              <a:t>NORMA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0423" y="1049329"/>
                <a:ext cx="7983416" cy="5187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/>
                  <a:t>Вход: последовательность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−1, +1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b="0" dirty="0" smtClean="0"/>
              </a:p>
              <a:p>
                <a:r>
                  <a:rPr lang="ru-RU" dirty="0" smtClean="0"/>
                  <a:t>Заранее задаются: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ru-RU" dirty="0" smtClean="0"/>
                  <a:t>	Скорость обучения: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/>
                  <a:t>	</a:t>
                </a:r>
                <a:r>
                  <a:rPr lang="ru-RU" dirty="0" smtClean="0"/>
                  <a:t>Ядерная функция:</a:t>
                </a:r>
                <a:r>
                  <a:rPr lang="en-US" dirty="0" smtClean="0"/>
                  <a:t> </a:t>
                </a:r>
                <a:r>
                  <a:rPr lang="ru-RU" dirty="0" smtClean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/>
                  <a:t>	</a:t>
                </a:r>
                <a:r>
                  <a:rPr lang="ru-RU" dirty="0" smtClean="0"/>
                  <a:t>Параметр регуляризации:		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 smtClean="0"/>
              </a:p>
              <a:p>
                <a:r>
                  <a:rPr lang="en-US" dirty="0"/>
                  <a:t>	</a:t>
                </a:r>
                <a:r>
                  <a:rPr lang="ru-RU" dirty="0" smtClean="0"/>
                  <a:t>Мощность обучающей выборки: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 smtClean="0"/>
              </a:p>
              <a:p>
                <a:pPr/>
                <a:r>
                  <a:rPr lang="ru-RU" dirty="0" smtClean="0"/>
                  <a:t>Значения для начала обучения</a:t>
                </a:r>
                <a:r>
                  <a:rPr lang="ru-RU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ru-RU" b="0" i="1" dirty="0" smtClean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=∅,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ru-RU" dirty="0" smtClean="0">
                    <a:ea typeface="Cambria Math" panose="02040503050406030204" pitchFamily="18" charset="0"/>
                  </a:rPr>
                  <a:t>На каждом шаге решающая </a:t>
                </a:r>
                <a:r>
                  <a:rPr lang="ru-RU" dirty="0">
                    <a:ea typeface="Cambria Math" panose="02040503050406030204" pitchFamily="18" charset="0"/>
                  </a:rPr>
                  <a:t>функция </a:t>
                </a:r>
                <a:r>
                  <a:rPr lang="ru-RU" dirty="0" smtClean="0">
                    <a:ea typeface="Cambria Math" panose="02040503050406030204" pitchFamily="18" charset="0"/>
                  </a:rPr>
                  <a:t>вычисляется по следующей формуле: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endParaRPr lang="en-US" dirty="0" smtClean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r>
                  <a:rPr lang="ru-RU" dirty="0" smtClean="0">
                    <a:ea typeface="Cambria Math" panose="02040503050406030204" pitchFamily="18" charset="0"/>
                  </a:rPr>
                  <a:t>Где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 smtClean="0">
                    <a:ea typeface="Cambria Math" panose="02040503050406030204" pitchFamily="18" charset="0"/>
                  </a:rPr>
                  <a:t> элементы тренировочной последовательности</a:t>
                </a:r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ru-RU" dirty="0" smtClean="0">
                    <a:ea typeface="Cambria Math" panose="02040503050406030204" pitchFamily="18" charset="0"/>
                  </a:rPr>
                  <a:t>Формула для вычисления градиента функции потерь:</a:t>
                </a:r>
                <a:endParaRPr lang="en-US" dirty="0" smtClean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        иначе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r>
                  <a:rPr lang="ru-RU" dirty="0" smtClean="0">
                    <a:ea typeface="Cambria Math" panose="02040503050406030204" pitchFamily="18" charset="0"/>
                  </a:rPr>
                  <a:t/>
                </a:r>
                <a:br>
                  <a:rPr lang="ru-RU" dirty="0" smtClean="0">
                    <a:ea typeface="Cambria Math" panose="02040503050406030204" pitchFamily="18" charset="0"/>
                  </a:rPr>
                </a:br>
                <a:endParaRPr lang="en-US" b="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23" y="1049329"/>
                <a:ext cx="7983416" cy="5187702"/>
              </a:xfrm>
              <a:prstGeom prst="rect">
                <a:avLst/>
              </a:prstGeom>
              <a:blipFill>
                <a:blip r:embed="rId2"/>
                <a:stretch>
                  <a:fillRect l="-687" t="-5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745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14 мая 2020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9</a:t>
            </a: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Псевдокод </a:t>
            </a:r>
            <a:r>
              <a:rPr lang="en-US" dirty="0" smtClean="0"/>
              <a:t>NORMA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292847" y="964559"/>
                <a:ext cx="8641976" cy="52895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dirty="0" smtClean="0">
                  <a:ea typeface="Cambria Math" panose="02040503050406030204" pitchFamily="18" charset="0"/>
                </a:endParaRPr>
              </a:p>
              <a:p>
                <a:r>
                  <a:rPr lang="ru-RU" dirty="0" smtClean="0">
                    <a:ea typeface="Cambria Math" panose="02040503050406030204" pitchFamily="18" charset="0"/>
                  </a:rPr>
                  <a:t>Процесс обучения</a:t>
                </a:r>
                <a:r>
                  <a:rPr lang="en-US" dirty="0" smtClean="0">
                    <a:ea typeface="Cambria Math" panose="02040503050406030204" pitchFamily="18" charset="0"/>
                  </a:rPr>
                  <a:t>:</a:t>
                </a:r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ru-RU">
                        <a:latin typeface="Cambria Math" panose="02040503050406030204" pitchFamily="18" charset="0"/>
                      </a:rPr>
                      <m:t>получаем 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очередное значение из обучающей выборки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:r>
                  <a:rPr lang="ru-RU" dirty="0" smtClean="0">
                    <a:ea typeface="Cambria Math" panose="02040503050406030204" pitchFamily="18" charset="0"/>
                  </a:rPr>
                  <a:t>обновляем все предыдущие коэффициенты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:r>
                  <a:rPr lang="en-US" dirty="0" smtClean="0">
                    <a:ea typeface="Cambria Math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 smtClean="0">
                    <a:ea typeface="Cambria Math" panose="020405030504060302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ru-RU" dirty="0" smtClean="0"/>
              </a:p>
              <a:p>
                <a:endParaRPr lang="ru-RU" dirty="0"/>
              </a:p>
              <a:p>
                <a:r>
                  <a:rPr lang="ru-RU" dirty="0" smtClean="0"/>
                  <a:t>Для получения «редуцированного классификатора» - обнулим все коэффициенты, которые ниже некоторого порога.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порог=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r>
                  <a:rPr lang="ru-RU" dirty="0" smtClean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dirty="0" smtClean="0"/>
                  <a:t> выбирается пользователем и означат то, какую долю составляет порог от максимального по модулю коэффициента</a:t>
                </a:r>
                <a:endParaRPr lang="en-US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47" y="964559"/>
                <a:ext cx="8641976" cy="5289525"/>
              </a:xfrm>
              <a:prstGeom prst="rect">
                <a:avLst/>
              </a:prstGeom>
              <a:blipFill>
                <a:blip r:embed="rId2"/>
                <a:stretch>
                  <a:fillRect l="-564" b="-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2427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BD7F5E8-E971-49BA-9515-FEA87C2BA7EC}" vid="{5A42E88A-9715-4FC0-9198-EC14F7F97CB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2437</TotalTime>
  <Words>3392</Words>
  <Application>Microsoft Office PowerPoint</Application>
  <PresentationFormat>Экран (4:3)</PresentationFormat>
  <Paragraphs>478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Тема Office</vt:lpstr>
      <vt:lpstr>Naïve Online Risk Minimization Algorithm (NORMA)</vt:lpstr>
      <vt:lpstr>Презентация PowerPoint</vt:lpstr>
      <vt:lpstr>Постановка задачи</vt:lpstr>
      <vt:lpstr>Базовая идея алгоритма </vt:lpstr>
      <vt:lpstr>Базовая идея алгоритма </vt:lpstr>
      <vt:lpstr>Базовая идея алгоритма </vt:lpstr>
      <vt:lpstr>Базовая идея алгоритма </vt:lpstr>
      <vt:lpstr>Псевдокод NORMA</vt:lpstr>
      <vt:lpstr>Псевдокод NORMA</vt:lpstr>
      <vt:lpstr>Настройка параметров</vt:lpstr>
      <vt:lpstr>Примеры классификации</vt:lpstr>
      <vt:lpstr>Примеры классификации</vt:lpstr>
      <vt:lpstr>Примеры классификации</vt:lpstr>
      <vt:lpstr>Примеры классификации</vt:lpstr>
      <vt:lpstr>Примеры классификации</vt:lpstr>
      <vt:lpstr>Примеры классификации</vt:lpstr>
      <vt:lpstr>Примеры классификации</vt:lpstr>
      <vt:lpstr>Примеры классификации</vt:lpstr>
      <vt:lpstr>Примеры классификации</vt:lpstr>
      <vt:lpstr>Примеры классификации</vt:lpstr>
      <vt:lpstr>Примеры классификации</vt:lpstr>
      <vt:lpstr>Примеры классификации</vt:lpstr>
      <vt:lpstr>Примеры классификации</vt:lpstr>
      <vt:lpstr>Примеры классификации</vt:lpstr>
      <vt:lpstr>Примеры классификации</vt:lpstr>
      <vt:lpstr>Примеры классификации отсортированных классов</vt:lpstr>
      <vt:lpstr>Примеры классификации отсортированных классов</vt:lpstr>
      <vt:lpstr>Примеры классификации отсортированных классов</vt:lpstr>
      <vt:lpstr>Примеры классификации отсортированных классов</vt:lpstr>
      <vt:lpstr>Преимущества и недостатки</vt:lpstr>
      <vt:lpstr>Выводы</vt:lpstr>
      <vt:lpstr>Презентация PowerPoint</vt:lpstr>
      <vt:lpstr>Источники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133</cp:revision>
  <dcterms:created xsi:type="dcterms:W3CDTF">2019-12-15T11:53:41Z</dcterms:created>
  <dcterms:modified xsi:type="dcterms:W3CDTF">2020-05-20T10:53:24Z</dcterms:modified>
</cp:coreProperties>
</file>